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2" r:id="rId4"/>
    <p:sldId id="258" r:id="rId5"/>
    <p:sldId id="264" r:id="rId6"/>
    <p:sldId id="263" r:id="rId7"/>
    <p:sldId id="259" r:id="rId8"/>
    <p:sldId id="265" r:id="rId9"/>
    <p:sldId id="260" r:id="rId10"/>
    <p:sldId id="266" r:id="rId11"/>
    <p:sldId id="261"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1" d="100"/>
          <a:sy n="81" d="100"/>
        </p:scale>
        <p:origin x="-834" y="23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06.04.2017</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06.04.2017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06.04.2017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06.04.2017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06.04.2017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06.04.2017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06.04.2017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06.04.2017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06.04.2017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06.04.2017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06.04.2017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725C68B6-61C2-468F-89AB-4B9F7531AA68}"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B106E36-FD25-4E2D-B0AA-010F637433A0}" type="datetimeFigureOut">
              <a:rPr lang="ru-RU" smtClean="0"/>
              <a:pPr/>
              <a:t>06.04.2017</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5C68B6-61C2-468F-89AB-4B9F7531AA68}"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3400" y="1371600"/>
            <a:ext cx="8431088" cy="4649688"/>
          </a:xfrm>
        </p:spPr>
        <p:txBody>
          <a:bodyPr>
            <a:normAutofit fontScale="90000"/>
          </a:bodyPr>
          <a:lstStyle/>
          <a:p>
            <a:r>
              <a:rPr lang="uk-UA" dirty="0" smtClean="0">
                <a:latin typeface="+mn-lt"/>
              </a:rPr>
              <a:t>Особливості корпоративних правовідносин </a:t>
            </a:r>
            <a:r>
              <a:rPr lang="en-US" dirty="0">
                <a:latin typeface="+mn-lt"/>
              </a:rPr>
              <a:t> </a:t>
            </a:r>
            <a:r>
              <a:rPr lang="uk-UA" dirty="0" smtClean="0">
                <a:latin typeface="+mn-lt"/>
              </a:rPr>
              <a:t>у господарських товариствах з обмеженою відповідальністю</a:t>
            </a:r>
            <a:endParaRPr lang="uk-UA" dirty="0">
              <a:latin typeface="+mn-l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57232"/>
            <a:ext cx="8229600" cy="5467368"/>
          </a:xfrm>
        </p:spPr>
        <p:txBody>
          <a:bodyPr>
            <a:normAutofit fontScale="92500" lnSpcReduction="20000"/>
          </a:bodyPr>
          <a:lstStyle/>
          <a:p>
            <a:pPr algn="just" fontAlgn="base"/>
            <a:r>
              <a:rPr lang="uk-UA" dirty="0" smtClean="0"/>
              <a:t>Відчужується лише сплачена частка, при втраті розрахункових документів за даними бухгалтерського обліку видається </a:t>
            </a:r>
            <a:r>
              <a:rPr lang="uk-UA" dirty="0" err="1" smtClean="0"/>
              <a:t>“свідоцтво</a:t>
            </a:r>
            <a:r>
              <a:rPr lang="uk-UA" dirty="0" smtClean="0"/>
              <a:t> </a:t>
            </a:r>
            <a:r>
              <a:rPr lang="uk-UA" dirty="0" err="1" smtClean="0"/>
              <a:t>товариства”</a:t>
            </a:r>
            <a:r>
              <a:rPr lang="uk-UA" dirty="0" smtClean="0"/>
              <a:t>;</a:t>
            </a:r>
            <a:endParaRPr lang="ru-RU" dirty="0" smtClean="0"/>
          </a:p>
          <a:p>
            <a:pPr algn="just" fontAlgn="base"/>
            <a:r>
              <a:rPr lang="ru-RU" dirty="0" smtClean="0"/>
              <a:t>При порушенні </a:t>
            </a:r>
            <a:r>
              <a:rPr lang="uk-UA" dirty="0" smtClean="0"/>
              <a:t>переважного</a:t>
            </a:r>
            <a:r>
              <a:rPr lang="ru-RU" dirty="0" smtClean="0"/>
              <a:t> права, договори </a:t>
            </a:r>
            <a:r>
              <a:rPr lang="uk-UA" dirty="0" smtClean="0"/>
              <a:t>купівлі-продажу</a:t>
            </a:r>
            <a:r>
              <a:rPr lang="ru-RU" dirty="0" smtClean="0"/>
              <a:t> не </a:t>
            </a:r>
            <a:r>
              <a:rPr lang="uk-UA" dirty="0" smtClean="0"/>
              <a:t>дійсними не визнаються, за аналогією застосовуються положення </a:t>
            </a:r>
            <a:r>
              <a:rPr lang="ru-RU" dirty="0" smtClean="0"/>
              <a:t>ст. 362 ЦК (</a:t>
            </a:r>
            <a:r>
              <a:rPr lang="uk-UA" dirty="0" smtClean="0"/>
              <a:t>позов</a:t>
            </a:r>
            <a:r>
              <a:rPr lang="ru-RU" dirty="0" smtClean="0"/>
              <a:t> про </a:t>
            </a:r>
            <a:r>
              <a:rPr lang="uk-UA" dirty="0" smtClean="0"/>
              <a:t>переведення</a:t>
            </a:r>
            <a:r>
              <a:rPr lang="ru-RU" dirty="0" smtClean="0"/>
              <a:t> на особу прав та </a:t>
            </a:r>
            <a:r>
              <a:rPr lang="uk-UA" dirty="0" smtClean="0"/>
              <a:t>обов'язків</a:t>
            </a:r>
            <a:r>
              <a:rPr lang="ru-RU" dirty="0" smtClean="0"/>
              <a:t> </a:t>
            </a:r>
            <a:r>
              <a:rPr lang="uk-UA" dirty="0" smtClean="0"/>
              <a:t>покупця</a:t>
            </a:r>
            <a:r>
              <a:rPr lang="ru-RU" dirty="0" smtClean="0"/>
              <a:t>! При </a:t>
            </a:r>
            <a:r>
              <a:rPr lang="uk-UA" dirty="0" smtClean="0"/>
              <a:t>цьому</a:t>
            </a:r>
            <a:r>
              <a:rPr lang="ru-RU" dirty="0" smtClean="0"/>
              <a:t> </a:t>
            </a:r>
            <a:r>
              <a:rPr lang="uk-UA" dirty="0" smtClean="0"/>
              <a:t>позивач</a:t>
            </a:r>
            <a:r>
              <a:rPr lang="ru-RU" dirty="0" smtClean="0"/>
              <a:t> </a:t>
            </a:r>
            <a:r>
              <a:rPr lang="uk-UA" dirty="0" smtClean="0"/>
              <a:t>зобов'язаний</a:t>
            </a:r>
            <a:r>
              <a:rPr lang="ru-RU" dirty="0" smtClean="0"/>
              <a:t> внести на </a:t>
            </a:r>
            <a:r>
              <a:rPr lang="uk-UA" dirty="0" smtClean="0"/>
              <a:t>депозитний</a:t>
            </a:r>
            <a:r>
              <a:rPr lang="ru-RU" dirty="0" smtClean="0"/>
              <a:t> </a:t>
            </a:r>
            <a:r>
              <a:rPr lang="uk-UA" dirty="0" smtClean="0"/>
              <a:t>рахунок</a:t>
            </a:r>
            <a:r>
              <a:rPr lang="ru-RU" dirty="0" smtClean="0"/>
              <a:t> суду </a:t>
            </a:r>
            <a:r>
              <a:rPr lang="uk-UA" dirty="0" smtClean="0"/>
              <a:t>грошову</a:t>
            </a:r>
            <a:r>
              <a:rPr lang="ru-RU" dirty="0" smtClean="0"/>
              <a:t> суму, яку за договором повинен </a:t>
            </a:r>
            <a:r>
              <a:rPr lang="uk-UA" dirty="0" smtClean="0"/>
              <a:t>сплатити</a:t>
            </a:r>
            <a:r>
              <a:rPr lang="ru-RU" dirty="0" smtClean="0"/>
              <a:t> </a:t>
            </a:r>
            <a:r>
              <a:rPr lang="uk-UA" dirty="0" smtClean="0"/>
              <a:t>покупець; діє спеціальна позовна</a:t>
            </a:r>
            <a:r>
              <a:rPr lang="ru-RU" dirty="0" smtClean="0"/>
              <a:t> </a:t>
            </a:r>
            <a:r>
              <a:rPr lang="uk-UA" dirty="0" smtClean="0"/>
              <a:t>давність</a:t>
            </a:r>
            <a:r>
              <a:rPr lang="ru-RU" dirty="0" smtClean="0"/>
              <a:t> в один </a:t>
            </a:r>
            <a:r>
              <a:rPr lang="uk-UA" dirty="0" smtClean="0"/>
              <a:t>рік</a:t>
            </a:r>
            <a:r>
              <a:rPr lang="ru-RU" dirty="0" smtClean="0"/>
              <a:t>);</a:t>
            </a:r>
          </a:p>
          <a:p>
            <a:pPr algn="just" fontAlgn="base"/>
            <a:r>
              <a:rPr lang="uk-UA" dirty="0" smtClean="0"/>
              <a:t>Додаток до основного протоколу є реєстр учасників, що прибули для участі у ЗЗУ, підтверджує кворум, порядок денний!</a:t>
            </a:r>
          </a:p>
          <a:p>
            <a:pPr algn="just" fontAlgn="base"/>
            <a:r>
              <a:rPr lang="uk-UA" dirty="0" smtClean="0"/>
              <a:t>Суди не можуть внести зміни у статут, можуть лише зобов'язати внести зміни до статуту!</a:t>
            </a:r>
          </a:p>
          <a:p>
            <a:endParaRPr lang="uk-U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653210"/>
          </a:xfrm>
        </p:spPr>
        <p:txBody>
          <a:bodyPr>
            <a:normAutofit fontScale="90000"/>
          </a:bodyPr>
          <a:lstStyle/>
          <a:p>
            <a:r>
              <a:rPr lang="uk-UA" sz="4000" dirty="0" smtClean="0">
                <a:latin typeface="+mn-lt"/>
              </a:rPr>
              <a:t>Спадкування корпоративних прав:</a:t>
            </a:r>
            <a:endParaRPr lang="uk-UA" sz="4000" dirty="0">
              <a:latin typeface="+mn-lt"/>
            </a:endParaRPr>
          </a:p>
        </p:txBody>
      </p:sp>
      <p:sp>
        <p:nvSpPr>
          <p:cNvPr id="3" name="Содержимое 2"/>
          <p:cNvSpPr>
            <a:spLocks noGrp="1"/>
          </p:cNvSpPr>
          <p:nvPr>
            <p:ph idx="1"/>
          </p:nvPr>
        </p:nvSpPr>
        <p:spPr>
          <a:xfrm>
            <a:off x="142844" y="1571612"/>
            <a:ext cx="8786874" cy="5072098"/>
          </a:xfrm>
        </p:spPr>
        <p:txBody>
          <a:bodyPr>
            <a:normAutofit fontScale="77500" lnSpcReduction="20000"/>
          </a:bodyPr>
          <a:lstStyle/>
          <a:p>
            <a:pPr algn="just"/>
            <a:r>
              <a:rPr lang="uk-UA" dirty="0" smtClean="0"/>
              <a:t>Спадкується право померлого на частку у статутному капіталі, а не його участь (ст. 100, п.2 ч.1 ст. 1219 ЦК)</a:t>
            </a:r>
            <a:r>
              <a:rPr lang="ru-RU" dirty="0" smtClean="0"/>
              <a:t>, </a:t>
            </a:r>
            <a:r>
              <a:rPr lang="uk-UA" dirty="0" smtClean="0"/>
              <a:t>якщо статутом не визначено, що такий перехід допускається лише за згодою інших учасників товариства (ст. 147 ЦК)! Право на участь спадкоємців переважне, а не автоматичне, ТОВ може відмовити спадкоємцю, або спадкоємець може не вступати у ТОВ!</a:t>
            </a:r>
          </a:p>
          <a:p>
            <a:pPr algn="just"/>
            <a:r>
              <a:rPr lang="uk-UA" dirty="0" smtClean="0"/>
              <a:t>Ст. 53 Закону та ст. 8 ЦК при вирішенні питання про вступ спадкоємця у ТОВ, кворум визначається без врахування частки померлого (частки інших учасників, крім померлого у сукупності становлять 100 %)!</a:t>
            </a:r>
          </a:p>
          <a:p>
            <a:pPr algn="just"/>
            <a:r>
              <a:rPr lang="uk-UA" dirty="0" smtClean="0"/>
              <a:t>Якщо спадкоємець не став учасником, за аналогією застосовується ст. 54 Закону (при чому для розрахунків вимога спадкоємця не потрібна, у вартість майна ТОВ входять і основні засоби, і нематеріальні активи, оборотні активи, майно невиробничого призначення та </a:t>
            </a:r>
            <a:r>
              <a:rPr lang="uk-UA" u="sng" dirty="0" smtClean="0"/>
              <a:t>з урахуванням майнових зобов'язань ТОВ!!! може проводитися експертна оцінка ринкової вартості</a:t>
            </a:r>
            <a:r>
              <a:rPr lang="uk-UA" dirty="0" smtClean="0"/>
              <a:t>; застосовується ст. 625 ЦК!</a:t>
            </a:r>
          </a:p>
          <a:p>
            <a:pPr algn="just"/>
            <a:r>
              <a:rPr lang="uk-UA" dirty="0" smtClean="0"/>
              <a:t>Спори за участі спадкоємця, який не став учасником не підвідомчі господарським судам!</a:t>
            </a:r>
            <a:endParaRPr lang="uk-U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2594"/>
          </a:xfrm>
        </p:spPr>
        <p:txBody>
          <a:bodyPr>
            <a:normAutofit fontScale="90000"/>
          </a:bodyPr>
          <a:lstStyle/>
          <a:p>
            <a:r>
              <a:rPr lang="uk-UA" dirty="0" smtClean="0">
                <a:latin typeface="+mn-lt"/>
              </a:rPr>
              <a:t>Суть корпоративних прав:</a:t>
            </a:r>
            <a:endParaRPr lang="uk-UA" dirty="0">
              <a:latin typeface="+mn-lt"/>
            </a:endParaRPr>
          </a:p>
        </p:txBody>
      </p:sp>
      <p:sp>
        <p:nvSpPr>
          <p:cNvPr id="3" name="Содержимое 2"/>
          <p:cNvSpPr>
            <a:spLocks noGrp="1"/>
          </p:cNvSpPr>
          <p:nvPr>
            <p:ph idx="1"/>
          </p:nvPr>
        </p:nvSpPr>
        <p:spPr>
          <a:xfrm>
            <a:off x="285720" y="928670"/>
            <a:ext cx="8401080" cy="5715040"/>
          </a:xfrm>
        </p:spPr>
        <p:txBody>
          <a:bodyPr>
            <a:normAutofit fontScale="92500" lnSpcReduction="20000"/>
          </a:bodyPr>
          <a:lstStyle/>
          <a:p>
            <a:pPr algn="just"/>
            <a:r>
              <a:rPr lang="uk-UA" dirty="0" smtClean="0"/>
              <a:t>Право на управління є опосередкованим правом (не прямим), </a:t>
            </a:r>
            <a:r>
              <a:rPr lang="uk-UA" u="sng" dirty="0" smtClean="0"/>
              <a:t>не є обов'язком </a:t>
            </a:r>
            <a:r>
              <a:rPr lang="uk-UA" dirty="0" smtClean="0"/>
              <a:t>(на відміну від АТ); Суди не вправі зобов'язати учасника зареєструватися та/або взяти участь у загальних зборах учасників ТОВ (далі – ЗЗУ)!</a:t>
            </a:r>
          </a:p>
          <a:p>
            <a:pPr algn="just"/>
            <a:r>
              <a:rPr lang="uk-UA" dirty="0" smtClean="0"/>
              <a:t>Затвердження річних результатів діяльності, порядок розподілу прибутку, строк та порядок виплати дивідендів є виключною компетенцією ЗЗУ! Суд може стягнути дивіденди </a:t>
            </a:r>
            <a:r>
              <a:rPr lang="uk-UA" u="sng" dirty="0" smtClean="0"/>
              <a:t>виключно на підставі рішення </a:t>
            </a:r>
            <a:r>
              <a:rPr lang="uk-UA" dirty="0" smtClean="0"/>
              <a:t>ЗЗУ про спрямування прибутку на виплату дивідендів!</a:t>
            </a:r>
          </a:p>
          <a:p>
            <a:pPr algn="just"/>
            <a:r>
              <a:rPr lang="uk-UA" dirty="0" smtClean="0"/>
              <a:t>Учасник має право вийти з ТОВ! І це право </a:t>
            </a:r>
            <a:r>
              <a:rPr lang="uk-UA" u="sng" dirty="0" smtClean="0"/>
              <a:t>є незалежним </a:t>
            </a:r>
            <a:r>
              <a:rPr lang="uk-UA" dirty="0" smtClean="0"/>
              <a:t>(на відміну від АТ)!</a:t>
            </a:r>
          </a:p>
          <a:p>
            <a:pPr algn="just"/>
            <a:r>
              <a:rPr lang="uk-UA" dirty="0" smtClean="0"/>
              <a:t>Діє презумпція легітимності рішень органів управління ТОВ! ст. 203,215 ЦК не застосовуються! Практика встановлення судами незаконності рішень органів управління при розгляді не корпоративних спорів є неоднозначною!</a:t>
            </a:r>
            <a:endParaRPr lang="uk-U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44" y="857232"/>
            <a:ext cx="8786874" cy="5857916"/>
          </a:xfrm>
        </p:spPr>
        <p:txBody>
          <a:bodyPr>
            <a:normAutofit fontScale="85000" lnSpcReduction="10000"/>
          </a:bodyPr>
          <a:lstStyle/>
          <a:p>
            <a:pPr algn="just"/>
            <a:r>
              <a:rPr lang="uk-UA" dirty="0" smtClean="0"/>
              <a:t>підстави визнання недійсними рішень органів управління:</a:t>
            </a:r>
          </a:p>
          <a:p>
            <a:pPr algn="just">
              <a:buNone/>
            </a:pPr>
            <a:r>
              <a:rPr lang="uk-UA" dirty="0" smtClean="0"/>
              <a:t> - невідповідність нормам законодавства;</a:t>
            </a:r>
          </a:p>
          <a:p>
            <a:pPr algn="just">
              <a:buNone/>
            </a:pPr>
            <a:r>
              <a:rPr lang="uk-UA" dirty="0" smtClean="0"/>
              <a:t> - порушення вимог закону та/або статуту під час скликання та проведення;</a:t>
            </a:r>
          </a:p>
          <a:p>
            <a:pPr algn="just">
              <a:buNone/>
            </a:pPr>
            <a:r>
              <a:rPr lang="uk-UA" dirty="0" smtClean="0"/>
              <a:t> - позбавлення учасника можливості взяти участь в не залежності від розміру його частки (</a:t>
            </a:r>
            <a:r>
              <a:rPr lang="uk-UA" dirty="0" err="1" smtClean="0"/>
              <a:t>“різне”</a:t>
            </a:r>
            <a:r>
              <a:rPr lang="uk-UA" dirty="0" smtClean="0"/>
              <a:t>, </a:t>
            </a:r>
            <a:r>
              <a:rPr lang="uk-UA" dirty="0" err="1" smtClean="0"/>
              <a:t>“організаційні</a:t>
            </a:r>
            <a:r>
              <a:rPr lang="uk-UA" dirty="0" smtClean="0"/>
              <a:t> </a:t>
            </a:r>
            <a:r>
              <a:rPr lang="uk-UA" dirty="0" err="1" smtClean="0"/>
              <a:t>питання”</a:t>
            </a:r>
            <a:r>
              <a:rPr lang="uk-UA" dirty="0" smtClean="0"/>
              <a:t> тощо);</a:t>
            </a:r>
          </a:p>
          <a:p>
            <a:pPr algn="just"/>
            <a:r>
              <a:rPr lang="uk-UA" dirty="0" smtClean="0"/>
              <a:t>Учасники з часткою у 20 % можуть самостійно скликати ЗЗУ;</a:t>
            </a:r>
          </a:p>
          <a:p>
            <a:pPr algn="just"/>
            <a:r>
              <a:rPr lang="uk-UA" dirty="0" smtClean="0"/>
              <a:t>Учасники, присутні на ЗЗУ, за абсолютною згодою можуть включати будь-які питання у порядок денний ЗЗУ (на відміну від АТ), ст. 61 Закону;</a:t>
            </a:r>
          </a:p>
          <a:p>
            <a:pPr algn="just"/>
            <a:r>
              <a:rPr lang="uk-UA" dirty="0" smtClean="0"/>
              <a:t>Право участі є особистим не майновим правом, але права, які випливають з такого права участі (управління, прибуток) не є особистими не майновими у розумінні ст. 100 ЦК, тому позовна давність щодо їх захисту загальна, ст. 268 не застосовується (АТ щодо оскарження рішень – 3 місяці)!</a:t>
            </a:r>
          </a:p>
          <a:p>
            <a:pPr algn="just"/>
            <a:r>
              <a:rPr lang="uk-UA" dirty="0" smtClean="0"/>
              <a:t>Особа може бути учасником лише одного ТОВ, яке має одного учасника!</a:t>
            </a:r>
          </a:p>
          <a:p>
            <a:pPr>
              <a:buNone/>
            </a:pPr>
            <a:endParaRPr lang="uk-UA" dirty="0" smtClean="0"/>
          </a:p>
          <a:p>
            <a:endParaRPr lang="uk-UA" dirty="0" smtClean="0"/>
          </a:p>
          <a:p>
            <a:endParaRPr lang="uk-U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600" dirty="0" smtClean="0">
                <a:latin typeface="+mn-lt"/>
              </a:rPr>
              <a:t>Роль статуту у розв'язанні корпоративних конфліктів:</a:t>
            </a:r>
            <a:endParaRPr lang="uk-UA" sz="3600" dirty="0">
              <a:latin typeface="+mn-lt"/>
            </a:endParaRPr>
          </a:p>
        </p:txBody>
      </p:sp>
      <p:sp>
        <p:nvSpPr>
          <p:cNvPr id="3" name="Содержимое 2"/>
          <p:cNvSpPr>
            <a:spLocks noGrp="1"/>
          </p:cNvSpPr>
          <p:nvPr>
            <p:ph idx="1"/>
          </p:nvPr>
        </p:nvSpPr>
        <p:spPr>
          <a:xfrm>
            <a:off x="214282" y="1935480"/>
            <a:ext cx="8715436" cy="4708230"/>
          </a:xfrm>
        </p:spPr>
        <p:txBody>
          <a:bodyPr>
            <a:normAutofit fontScale="92500"/>
          </a:bodyPr>
          <a:lstStyle/>
          <a:p>
            <a:pPr algn="just"/>
            <a:r>
              <a:rPr lang="uk-UA" dirty="0" smtClean="0"/>
              <a:t>Зміни вартості майна, внесеного як вклад, та додаткові внески учасників не впливають на розмір їх частки, якщо інше</a:t>
            </a:r>
            <a:r>
              <a:rPr lang="ru-RU" dirty="0" smtClean="0"/>
              <a:t> не </a:t>
            </a:r>
            <a:r>
              <a:rPr lang="uk-UA" dirty="0" smtClean="0"/>
              <a:t>передбачено статутом</a:t>
            </a:r>
            <a:r>
              <a:rPr lang="ru-RU" dirty="0" smtClean="0"/>
              <a:t>. (ст. 51 Закону);</a:t>
            </a:r>
            <a:endParaRPr lang="uk-UA" dirty="0" smtClean="0"/>
          </a:p>
          <a:p>
            <a:pPr algn="just"/>
            <a:r>
              <a:rPr lang="uk-UA" dirty="0" smtClean="0"/>
              <a:t>Статутом може встановлюватися будь-який кворум ЗЗУ;</a:t>
            </a:r>
          </a:p>
          <a:p>
            <a:pPr algn="just"/>
            <a:r>
              <a:rPr lang="uk-UA" dirty="0" smtClean="0"/>
              <a:t>ТОВ зобов'язане надавати виключно річні баланси, звіт про фінансово-господарську діяльність, протоколи рішень органів управління </a:t>
            </a:r>
            <a:r>
              <a:rPr lang="uk-UA" u="sng" dirty="0" smtClean="0"/>
              <a:t>лише для ознайомлення</a:t>
            </a:r>
            <a:r>
              <a:rPr lang="uk-UA" dirty="0" smtClean="0"/>
              <a:t>,  якщо інше не визначено статутом!</a:t>
            </a:r>
            <a:endParaRPr lang="en-US" dirty="0" smtClean="0"/>
          </a:p>
          <a:p>
            <a:pPr algn="just"/>
            <a:r>
              <a:rPr lang="uk-UA" dirty="0" smtClean="0"/>
              <a:t>За законом ЗЗУ затверджують (а не надають згоду на укладення!) договорів (угод), укладених на суму, що перевищує вказану в статуті; будь-які інші обмеження необхідно визначати у статуті; ч.2 ст.89 ГК (збитки!);</a:t>
            </a:r>
          </a:p>
          <a:p>
            <a:endParaRPr lang="uk-UA" dirty="0" smtClean="0"/>
          </a:p>
          <a:p>
            <a:endParaRPr lang="uk-UA" dirty="0" smtClean="0"/>
          </a:p>
          <a:p>
            <a:endParaRPr lang="en-US" dirty="0" smtClean="0"/>
          </a:p>
          <a:p>
            <a:pPr>
              <a:buNone/>
            </a:pPr>
            <a:endParaRPr lang="uk-UA" dirty="0" smtClean="0"/>
          </a:p>
          <a:p>
            <a:endParaRPr lang="uk-U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1357298"/>
            <a:ext cx="8643998" cy="4929222"/>
          </a:xfrm>
        </p:spPr>
        <p:txBody>
          <a:bodyPr>
            <a:noAutofit/>
          </a:bodyPr>
          <a:lstStyle/>
          <a:p>
            <a:pPr algn="just"/>
            <a:r>
              <a:rPr lang="uk-UA" sz="2000" dirty="0" smtClean="0"/>
              <a:t>Дуже важливим є створення, регламентація статутом діяльності і функціонування органів, що контролюють діяльність директора п. Г ст. 59 Закону (не плутати з ревізійною комісією)!</a:t>
            </a:r>
          </a:p>
          <a:p>
            <a:pPr algn="just" fontAlgn="base"/>
            <a:r>
              <a:rPr lang="uk-UA" sz="2000" dirty="0" smtClean="0"/>
              <a:t>На вимогу учасника може бути проведено аудиторську перевірку річної фінансової звітності </a:t>
            </a:r>
            <a:r>
              <a:rPr lang="uk-UA" sz="2000" u="sng" dirty="0" smtClean="0"/>
              <a:t>за рахунок такого учасника, але організацію такого аудиту повинен здійснювати директор ТОВ у розумні строки; документи у будь-якому разі учасник не може отримати для передачі аудитору тощо!</a:t>
            </a:r>
            <a:r>
              <a:rPr lang="uk-UA" sz="2000" dirty="0" smtClean="0"/>
              <a:t> якщо інше не встановлено статутом (позов про спонукання)!</a:t>
            </a:r>
          </a:p>
          <a:p>
            <a:pPr algn="just" fontAlgn="base"/>
            <a:r>
              <a:rPr lang="uk-UA" sz="2000" dirty="0" smtClean="0"/>
              <a:t>ч.3 ст. 99 ЦК (усунення/відкликання директора) застосовується, якщо інше не визначено у статуті!</a:t>
            </a:r>
          </a:p>
          <a:p>
            <a:pPr algn="just" fontAlgn="base"/>
            <a:r>
              <a:rPr lang="ru-RU" sz="2000" dirty="0" smtClean="0"/>
              <a:t>статутом </a:t>
            </a:r>
            <a:r>
              <a:rPr lang="uk-UA" sz="2000" dirty="0" smtClean="0"/>
              <a:t>встановлюється</a:t>
            </a:r>
            <a:r>
              <a:rPr lang="ru-RU" sz="2000" dirty="0" smtClean="0"/>
              <a:t> </a:t>
            </a:r>
            <a:r>
              <a:rPr lang="uk-UA" sz="2000" dirty="0" smtClean="0"/>
              <a:t>порядок повідомлення учасників про ЗЗУ (але не по телефону!);</a:t>
            </a:r>
          </a:p>
          <a:p>
            <a:pPr algn="just" fontAlgn="base"/>
            <a:r>
              <a:rPr lang="uk-UA" sz="2000" dirty="0" smtClean="0"/>
              <a:t>Статутом може встановлюватися заборона щодо спадкування частки!</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44" y="928670"/>
            <a:ext cx="8786874" cy="5715040"/>
          </a:xfrm>
        </p:spPr>
        <p:txBody>
          <a:bodyPr>
            <a:normAutofit fontScale="92500" lnSpcReduction="10000"/>
          </a:bodyPr>
          <a:lstStyle/>
          <a:p>
            <a:pPr algn="just"/>
            <a:r>
              <a:rPr lang="uk-UA" dirty="0" smtClean="0"/>
              <a:t>Статут може передбачати заборону відчуження частки третім особам (порушення тягне не дійсність договору)! При чому включення умов щодо отримання згоди учасників або товариства не діють, діє лише заборона! Порядок здійснення переважного права та строк повідомлення про продаж також сторони можуть визначати у статуті!</a:t>
            </a:r>
          </a:p>
          <a:p>
            <a:pPr algn="just"/>
            <a:r>
              <a:rPr lang="uk-UA" dirty="0" smtClean="0"/>
              <a:t>Ст. 148 ЦК передбачає 3-місячний строк попередження про вихід учасника, але статутом може встановлюватися інший строк!</a:t>
            </a:r>
          </a:p>
          <a:p>
            <a:pPr algn="just"/>
            <a:r>
              <a:rPr lang="uk-UA" dirty="0" smtClean="0"/>
              <a:t>“ Голова товариства ” не є “ Голова ЗЗУ ”!</a:t>
            </a:r>
          </a:p>
          <a:p>
            <a:pPr algn="just"/>
            <a:r>
              <a:rPr lang="uk-UA" dirty="0" smtClean="0"/>
              <a:t>У ТОВ повинен бути Голова та секретар ЗЗУ (підписують реєстр та визначають наявність кворуму, Голова ЗЗУ організує ведення книги протоколів ЗЗУ з яких учасникам видаються витяги)!</a:t>
            </a:r>
            <a:endParaRPr lang="uk-U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724648"/>
          </a:xfrm>
        </p:spPr>
        <p:txBody>
          <a:bodyPr>
            <a:normAutofit fontScale="90000"/>
          </a:bodyPr>
          <a:lstStyle/>
          <a:p>
            <a:r>
              <a:rPr lang="uk-UA" sz="4400" dirty="0" smtClean="0">
                <a:latin typeface="+mn-lt"/>
              </a:rPr>
              <a:t>50/50 або корпоративний стопор!</a:t>
            </a:r>
            <a:endParaRPr lang="uk-UA" sz="4400" dirty="0">
              <a:latin typeface="+mn-lt"/>
            </a:endParaRPr>
          </a:p>
        </p:txBody>
      </p:sp>
      <p:sp>
        <p:nvSpPr>
          <p:cNvPr id="3" name="Содержимое 2"/>
          <p:cNvSpPr>
            <a:spLocks noGrp="1"/>
          </p:cNvSpPr>
          <p:nvPr>
            <p:ph idx="1"/>
          </p:nvPr>
        </p:nvSpPr>
        <p:spPr>
          <a:xfrm>
            <a:off x="357158" y="1500174"/>
            <a:ext cx="8572560" cy="4929222"/>
          </a:xfrm>
        </p:spPr>
        <p:txBody>
          <a:bodyPr>
            <a:normAutofit fontScale="92500"/>
          </a:bodyPr>
          <a:lstStyle/>
          <a:p>
            <a:pPr algn="just"/>
            <a:r>
              <a:rPr lang="uk-UA" sz="2400" dirty="0" smtClean="0"/>
              <a:t>Суди не вправі зобов'язати учасника зареєструватися та/або взяти участь у ЗЗУ! </a:t>
            </a:r>
          </a:p>
          <a:p>
            <a:pPr algn="just"/>
            <a:r>
              <a:rPr lang="uk-UA" sz="2400" dirty="0" smtClean="0"/>
              <a:t>Відсутність кворуму, якщо у статуті не визначено нижчий кворум!  </a:t>
            </a:r>
          </a:p>
          <a:p>
            <a:pPr algn="just"/>
            <a:r>
              <a:rPr lang="uk-UA" sz="2400" dirty="0" smtClean="0"/>
              <a:t>Виключити учасника у судовому порядку не можливо – виключні повноваження ЗЗУ, кваліфікована більшість 50+ 1!</a:t>
            </a:r>
          </a:p>
          <a:p>
            <a:pPr algn="just"/>
            <a:r>
              <a:rPr lang="uk-UA" sz="2400" dirty="0" smtClean="0"/>
              <a:t>Як правило один з учасників повністю усуває іншого від управління, не надаються жодні документи!</a:t>
            </a:r>
          </a:p>
          <a:p>
            <a:pPr algn="just"/>
            <a:r>
              <a:rPr lang="uk-UA" sz="2400" dirty="0" smtClean="0"/>
              <a:t>Позитивним моментом є визначення у статуті строк повноважень директора (дирекції)!</a:t>
            </a:r>
          </a:p>
          <a:p>
            <a:pPr algn="just"/>
            <a:r>
              <a:rPr lang="uk-UA" sz="2400" dirty="0" smtClean="0"/>
              <a:t>Ст. 15 Закону про реєстрацію у редакції від 06.10.2016 встановлює обов'язкове нотаріальне посвідчення підписів на протоколах органів управління  та статуті!</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28670"/>
            <a:ext cx="8401080" cy="5715040"/>
          </a:xfrm>
        </p:spPr>
        <p:txBody>
          <a:bodyPr>
            <a:normAutofit fontScale="70000" lnSpcReduction="20000"/>
          </a:bodyPr>
          <a:lstStyle/>
          <a:p>
            <a:pPr algn="just" fontAlgn="base"/>
            <a:r>
              <a:rPr lang="uk-UA" sz="3400" dirty="0" smtClean="0"/>
              <a:t>Ст. 205-1 КК України: “ Внесення в документи, які відповідно до закону подаються для проведення державної реєстрації юридичної особи або фізичної особи - підприємця, завідомо неправдивих відомостей, а також умисне подання для проведення такої реєстрації документів, які містять завідомо неправдиві відомості…”</a:t>
            </a:r>
          </a:p>
          <a:p>
            <a:pPr algn="just" fontAlgn="base"/>
            <a:r>
              <a:rPr lang="uk-UA" sz="3400" dirty="0" smtClean="0"/>
              <a:t>Вихід учасника, як можливість розв'язати конфлікт: трьохмісячний строк попередження, вартість майна визначається на дату подання заяви про вихід, а не виходу! Важливу роль відіграє час! Розрахунок на протязі року! у вартість майна ТОВ входять і основні засоби, і нематеріальні активи, оборотні активи, майно невиробничого призначення та </a:t>
            </a:r>
            <a:r>
              <a:rPr lang="uk-UA" sz="3400" u="sng" dirty="0" smtClean="0"/>
              <a:t>з урахуванням майнових зобов'язань</a:t>
            </a:r>
            <a:r>
              <a:rPr lang="uk-UA" sz="3400" u="sng" smtClean="0"/>
              <a:t>! </a:t>
            </a:r>
            <a:r>
              <a:rPr lang="uk-UA" sz="3400" u="sng" smtClean="0"/>
              <a:t>експертна </a:t>
            </a:r>
            <a:r>
              <a:rPr lang="uk-UA" sz="3400" u="sng" dirty="0" smtClean="0"/>
              <a:t>оцінка ринкової вартості!</a:t>
            </a:r>
            <a:r>
              <a:rPr lang="uk-UA" sz="3400" dirty="0" smtClean="0"/>
              <a:t>); застосовується ст. 625 ЦК. Участь у банкрутстві, можливість визнання не дійсними правочинів щодо відчуження майна на протязі року з моменту банкрутства</a:t>
            </a:r>
            <a:r>
              <a:rPr lang="uk-UA" sz="3400" dirty="0" smtClean="0"/>
              <a:t>!</a:t>
            </a:r>
            <a:r>
              <a:rPr lang="en-US" sz="3400" dirty="0" smtClean="0"/>
              <a:t> </a:t>
            </a:r>
            <a:r>
              <a:rPr lang="uk-UA" sz="3400" dirty="0" smtClean="0"/>
              <a:t>Постанова ВСУ № 915/55/14 від 24.06.2015</a:t>
            </a:r>
            <a:endParaRPr lang="uk-UA" sz="3400" dirty="0" smtClean="0"/>
          </a:p>
          <a:p>
            <a:endParaRPr lang="uk-U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600" dirty="0" smtClean="0">
                <a:latin typeface="+mn-lt"/>
              </a:rPr>
              <a:t>Ключові питання відчуження корпоративних прав:</a:t>
            </a:r>
            <a:endParaRPr lang="uk-UA" sz="3600" dirty="0">
              <a:latin typeface="+mn-lt"/>
            </a:endParaRPr>
          </a:p>
        </p:txBody>
      </p:sp>
      <p:sp>
        <p:nvSpPr>
          <p:cNvPr id="3" name="Содержимое 2"/>
          <p:cNvSpPr>
            <a:spLocks noGrp="1"/>
          </p:cNvSpPr>
          <p:nvPr>
            <p:ph idx="1"/>
          </p:nvPr>
        </p:nvSpPr>
        <p:spPr>
          <a:xfrm>
            <a:off x="285720" y="1935480"/>
            <a:ext cx="8643998" cy="4708230"/>
          </a:xfrm>
        </p:spPr>
        <p:txBody>
          <a:bodyPr>
            <a:normAutofit fontScale="92500" lnSpcReduction="20000"/>
          </a:bodyPr>
          <a:lstStyle/>
          <a:p>
            <a:pPr algn="just"/>
            <a:r>
              <a:rPr lang="uk-UA" dirty="0" smtClean="0"/>
              <a:t>ВСУ: “</a:t>
            </a:r>
            <a:r>
              <a:rPr lang="ru-RU" dirty="0" smtClean="0"/>
              <a:t>Особа, яка </a:t>
            </a:r>
            <a:r>
              <a:rPr lang="uk-UA" dirty="0" smtClean="0"/>
              <a:t>придбала</a:t>
            </a:r>
            <a:r>
              <a:rPr lang="ru-RU" dirty="0" smtClean="0"/>
              <a:t> </a:t>
            </a:r>
            <a:r>
              <a:rPr lang="uk-UA" dirty="0" smtClean="0"/>
              <a:t>частку</a:t>
            </a:r>
            <a:r>
              <a:rPr lang="ru-RU" dirty="0" smtClean="0"/>
              <a:t> в статутному </a:t>
            </a:r>
            <a:r>
              <a:rPr lang="uk-UA" dirty="0" smtClean="0"/>
              <a:t>капіталі</a:t>
            </a:r>
            <a:r>
              <a:rPr lang="ru-RU" dirty="0" smtClean="0"/>
              <a:t> ТОВ, здійснює права і виконує обов'язки учасника з моменту набуття права власності на </a:t>
            </a:r>
            <a:r>
              <a:rPr lang="uk-UA" dirty="0" smtClean="0"/>
              <a:t>таку частку. ” </a:t>
            </a:r>
          </a:p>
          <a:p>
            <a:pPr algn="just"/>
            <a:r>
              <a:rPr lang="uk-UA" dirty="0" smtClean="0"/>
              <a:t>різниця між </a:t>
            </a:r>
            <a:r>
              <a:rPr lang="uk-UA" dirty="0" err="1" smtClean="0"/>
              <a:t>“вихід”</a:t>
            </a:r>
            <a:r>
              <a:rPr lang="uk-UA" dirty="0" smtClean="0"/>
              <a:t> (ст. 148 ЦК, за нотаріально посвідченою заявою ), </a:t>
            </a:r>
            <a:r>
              <a:rPr lang="uk-UA" dirty="0" err="1" smtClean="0"/>
              <a:t>“виключення”</a:t>
            </a:r>
            <a:r>
              <a:rPr lang="uk-UA" dirty="0" smtClean="0"/>
              <a:t> (ст. 64 Закону на підставі рішення ЗЗУ), </a:t>
            </a:r>
            <a:r>
              <a:rPr lang="uk-UA" dirty="0" err="1" smtClean="0"/>
              <a:t>“припинення</a:t>
            </a:r>
            <a:r>
              <a:rPr lang="uk-UA" dirty="0" smtClean="0"/>
              <a:t> </a:t>
            </a:r>
            <a:r>
              <a:rPr lang="uk-UA" dirty="0" err="1" smtClean="0"/>
              <a:t>участі”</a:t>
            </a:r>
            <a:r>
              <a:rPr lang="uk-UA" dirty="0" smtClean="0"/>
              <a:t> (звернення стягнення на частку, смерть, ліквідація), </a:t>
            </a:r>
            <a:r>
              <a:rPr lang="uk-UA" dirty="0" err="1" smtClean="0"/>
              <a:t>“вступ”</a:t>
            </a:r>
            <a:r>
              <a:rPr lang="uk-UA" dirty="0" smtClean="0"/>
              <a:t> (на підставі рішення ЗЗУ).</a:t>
            </a:r>
          </a:p>
          <a:p>
            <a:pPr algn="just"/>
            <a:r>
              <a:rPr lang="uk-UA" dirty="0" smtClean="0"/>
              <a:t>Переважне право не діє при відчуженні частки іншому учаснику, при даруванні, іншому безоплатному відчуженні, </a:t>
            </a:r>
            <a:r>
              <a:rPr lang="uk-UA" u="sng" dirty="0" smtClean="0"/>
              <a:t>міна є спірною (ВСУ та ВГСУ мають різні позиції)</a:t>
            </a:r>
            <a:r>
              <a:rPr lang="uk-UA" dirty="0" smtClean="0"/>
              <a:t>; учасники можуть додатково домовитися про порядок здійснення переважного права, зокрема у  багатосторонніх договорах купівлі продажу тощо!</a:t>
            </a:r>
          </a:p>
          <a:p>
            <a:endParaRPr lang="uk-UA"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786</TotalTime>
  <Words>1301</Words>
  <Application>Microsoft Office PowerPoint</Application>
  <PresentationFormat>Экран (4:3)</PresentationFormat>
  <Paragraphs>54</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Поток</vt:lpstr>
      <vt:lpstr>Особливості корпоративних правовідносин  у господарських товариствах з обмеженою відповідальністю</vt:lpstr>
      <vt:lpstr>Суть корпоративних прав:</vt:lpstr>
      <vt:lpstr>Презентация PowerPoint</vt:lpstr>
      <vt:lpstr>Роль статуту у розв'язанні корпоративних конфліктів:</vt:lpstr>
      <vt:lpstr>Презентация PowerPoint</vt:lpstr>
      <vt:lpstr>Презентация PowerPoint</vt:lpstr>
      <vt:lpstr>50/50 або корпоративний стопор!</vt:lpstr>
      <vt:lpstr>Презентация PowerPoint</vt:lpstr>
      <vt:lpstr>Ключові питання відчуження корпоративних прав:</vt:lpstr>
      <vt:lpstr>Презентация PowerPoint</vt:lpstr>
      <vt:lpstr>Спадкування корпоративних прав:</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Особливості корпоративних правовідносин у ТОВ</dc:title>
  <dc:creator>olga</dc:creator>
  <cp:lastModifiedBy>User</cp:lastModifiedBy>
  <cp:revision>97</cp:revision>
  <dcterms:created xsi:type="dcterms:W3CDTF">2017-04-03T14:06:55Z</dcterms:created>
  <dcterms:modified xsi:type="dcterms:W3CDTF">2017-04-06T10:12:09Z</dcterms:modified>
</cp:coreProperties>
</file>