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9" r:id="rId1"/>
  </p:sldMasterIdLst>
  <p:notesMasterIdLst>
    <p:notesMasterId r:id="rId63"/>
  </p:notesMasterIdLst>
  <p:handoutMasterIdLst>
    <p:handoutMasterId r:id="rId64"/>
  </p:handoutMasterIdLst>
  <p:sldIdLst>
    <p:sldId id="339" r:id="rId2"/>
    <p:sldId id="257" r:id="rId3"/>
    <p:sldId id="343" r:id="rId4"/>
    <p:sldId id="342" r:id="rId5"/>
    <p:sldId id="259" r:id="rId6"/>
    <p:sldId id="260" r:id="rId7"/>
    <p:sldId id="261" r:id="rId8"/>
    <p:sldId id="262" r:id="rId9"/>
    <p:sldId id="340" r:id="rId10"/>
    <p:sldId id="344" r:id="rId11"/>
    <p:sldId id="285" r:id="rId12"/>
    <p:sldId id="263" r:id="rId13"/>
    <p:sldId id="264" r:id="rId14"/>
    <p:sldId id="265" r:id="rId15"/>
    <p:sldId id="266" r:id="rId16"/>
    <p:sldId id="267" r:id="rId17"/>
    <p:sldId id="304" r:id="rId18"/>
    <p:sldId id="305" r:id="rId19"/>
    <p:sldId id="306" r:id="rId20"/>
    <p:sldId id="352" r:id="rId21"/>
    <p:sldId id="307" r:id="rId22"/>
    <p:sldId id="350" r:id="rId23"/>
    <p:sldId id="351" r:id="rId24"/>
    <p:sldId id="268" r:id="rId25"/>
    <p:sldId id="269" r:id="rId26"/>
    <p:sldId id="273" r:id="rId27"/>
    <p:sldId id="270" r:id="rId28"/>
    <p:sldId id="271" r:id="rId29"/>
    <p:sldId id="274" r:id="rId30"/>
    <p:sldId id="287" r:id="rId31"/>
    <p:sldId id="289" r:id="rId32"/>
    <p:sldId id="286" r:id="rId33"/>
    <p:sldId id="316" r:id="rId34"/>
    <p:sldId id="312" r:id="rId35"/>
    <p:sldId id="313" r:id="rId36"/>
    <p:sldId id="353" r:id="rId37"/>
    <p:sldId id="290" r:id="rId38"/>
    <p:sldId id="319" r:id="rId39"/>
    <p:sldId id="318" r:id="rId40"/>
    <p:sldId id="308" r:id="rId41"/>
    <p:sldId id="292" r:id="rId42"/>
    <p:sldId id="293" r:id="rId43"/>
    <p:sldId id="294" r:id="rId44"/>
    <p:sldId id="295" r:id="rId45"/>
    <p:sldId id="317" r:id="rId46"/>
    <p:sldId id="348" r:id="rId47"/>
    <p:sldId id="349" r:id="rId48"/>
    <p:sldId id="297" r:id="rId49"/>
    <p:sldId id="298" r:id="rId50"/>
    <p:sldId id="299" r:id="rId51"/>
    <p:sldId id="300" r:id="rId52"/>
    <p:sldId id="301" r:id="rId53"/>
    <p:sldId id="302" r:id="rId54"/>
    <p:sldId id="345" r:id="rId55"/>
    <p:sldId id="346" r:id="rId56"/>
    <p:sldId id="347" r:id="rId57"/>
    <p:sldId id="354" r:id="rId58"/>
    <p:sldId id="355" r:id="rId59"/>
    <p:sldId id="320" r:id="rId60"/>
    <p:sldId id="341" r:id="rId61"/>
    <p:sldId id="303" r:id="rId62"/>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E2D"/>
    <a:srgbClr val="AF8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35" autoAdjust="0"/>
    <p:restoredTop sz="94624" autoAdjust="0"/>
  </p:normalViewPr>
  <p:slideViewPr>
    <p:cSldViewPr snapToGrid="0">
      <p:cViewPr varScale="1">
        <p:scale>
          <a:sx n="110" d="100"/>
          <a:sy n="110" d="100"/>
        </p:scale>
        <p:origin x="162" y="102"/>
      </p:cViewPr>
      <p:guideLst>
        <p:guide orient="horz" pos="2160"/>
        <p:guide pos="3840"/>
      </p:guideLst>
    </p:cSldViewPr>
  </p:slideViewPr>
  <p:outlineViewPr>
    <p:cViewPr>
      <p:scale>
        <a:sx n="33" d="100"/>
        <a:sy n="33" d="100"/>
      </p:scale>
      <p:origin x="0" y="1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D8E3-47E9-4D4A-8C38-928F9C16944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F985F4A0-1BFC-435F-9F11-5B3E73318CFA}">
      <dgm:prSet phldrT="[Текст]" custT="1"/>
      <dgm:spPr/>
      <dgm:t>
        <a:bodyPr/>
        <a:lstStyle/>
        <a:p>
          <a:r>
            <a:rPr lang="ru-RU" sz="2800" dirty="0" err="1" smtClean="0">
              <a:solidFill>
                <a:schemeClr val="tx1"/>
              </a:solidFill>
            </a:rPr>
            <a:t>снотворний</a:t>
          </a:r>
          <a:r>
            <a:rPr lang="ru-RU" sz="2800" dirty="0" smtClean="0">
              <a:solidFill>
                <a:schemeClr val="tx1"/>
              </a:solidFill>
            </a:rPr>
            <a:t> мак і </a:t>
          </a:r>
          <a:r>
            <a:rPr lang="ru-RU" sz="2800" dirty="0" err="1" smtClean="0">
              <a:solidFill>
                <a:schemeClr val="tx1"/>
              </a:solidFill>
            </a:rPr>
            <a:t>коноплі</a:t>
          </a:r>
          <a:r>
            <a:rPr lang="ru-RU" sz="2800" dirty="0" smtClean="0">
              <a:solidFill>
                <a:schemeClr val="tx1"/>
              </a:solidFill>
            </a:rPr>
            <a:t> (</a:t>
          </a:r>
          <a:r>
            <a:rPr lang="ru-RU" sz="2800" dirty="0" err="1" smtClean="0">
              <a:solidFill>
                <a:schemeClr val="tx1"/>
              </a:solidFill>
            </a:rPr>
            <a:t>ст.310</a:t>
          </a:r>
          <a:r>
            <a:rPr lang="ru-RU" sz="2800" dirty="0" smtClean="0">
              <a:solidFill>
                <a:schemeClr val="tx1"/>
              </a:solidFill>
            </a:rPr>
            <a:t> </a:t>
          </a:r>
          <a:r>
            <a:rPr lang="ru-RU" sz="2800" dirty="0" err="1" smtClean="0">
              <a:solidFill>
                <a:schemeClr val="tx1"/>
              </a:solidFill>
            </a:rPr>
            <a:t>КК</a:t>
          </a:r>
          <a:r>
            <a:rPr lang="ru-RU" sz="2800" dirty="0" smtClean="0">
              <a:solidFill>
                <a:schemeClr val="tx1"/>
              </a:solidFill>
            </a:rPr>
            <a:t>).</a:t>
          </a:r>
          <a:endParaRPr lang="ru-RU" sz="2800" dirty="0">
            <a:solidFill>
              <a:schemeClr val="tx1"/>
            </a:solidFill>
          </a:endParaRPr>
        </a:p>
      </dgm:t>
    </dgm:pt>
    <dgm:pt modelId="{E8C33AFB-F4DD-48E6-A64F-81ED4067CC52}" type="parTrans" cxnId="{BF36BB94-F304-438F-82E4-A22DD00C8A65}">
      <dgm:prSet/>
      <dgm:spPr/>
      <dgm:t>
        <a:bodyPr/>
        <a:lstStyle/>
        <a:p>
          <a:endParaRPr lang="ru-RU"/>
        </a:p>
      </dgm:t>
    </dgm:pt>
    <dgm:pt modelId="{3E2F973A-6383-428E-A59B-02F45EFCBFEE}" type="sibTrans" cxnId="{BF36BB94-F304-438F-82E4-A22DD00C8A65}">
      <dgm:prSet/>
      <dgm:spPr/>
      <dgm:t>
        <a:bodyPr/>
        <a:lstStyle/>
        <a:p>
          <a:endParaRPr lang="ru-RU"/>
        </a:p>
      </dgm:t>
    </dgm:pt>
    <dgm:pt modelId="{1C7F4275-C496-4AC5-86CE-078BC56EF5D7}">
      <dgm:prSet phldrT="[Текст]" custT="1"/>
      <dgm:spPr/>
      <dgm:t>
        <a:bodyPr/>
        <a:lstStyle/>
        <a:p>
          <a:r>
            <a:rPr lang="ru-RU" sz="2400" dirty="0" smtClean="0">
              <a:solidFill>
                <a:schemeClr val="tx1"/>
              </a:solidFill>
            </a:rPr>
            <a:t>аналоги </a:t>
          </a:r>
          <a:r>
            <a:rPr lang="ru-RU" sz="2400" dirty="0" err="1" smtClean="0">
              <a:solidFill>
                <a:schemeClr val="tx1"/>
              </a:solidFill>
            </a:rPr>
            <a:t>наркотичних</a:t>
          </a:r>
          <a:r>
            <a:rPr lang="ru-RU" sz="2400" dirty="0" smtClean="0">
              <a:solidFill>
                <a:schemeClr val="tx1"/>
              </a:solidFill>
            </a:rPr>
            <a:t> </a:t>
          </a:r>
          <a:r>
            <a:rPr lang="ru-RU" sz="2400" dirty="0" err="1" smtClean="0">
              <a:solidFill>
                <a:schemeClr val="tx1"/>
              </a:solidFill>
            </a:rPr>
            <a:t>засобів</a:t>
          </a:r>
          <a:r>
            <a:rPr lang="ru-RU" sz="2400" dirty="0" smtClean="0">
              <a:solidFill>
                <a:schemeClr val="tx1"/>
              </a:solidFill>
            </a:rPr>
            <a:t> та </a:t>
          </a:r>
          <a:r>
            <a:rPr lang="ru-RU" sz="2400" dirty="0" err="1" smtClean="0">
              <a:solidFill>
                <a:schemeClr val="tx1"/>
              </a:solidFill>
            </a:rPr>
            <a:t>психотропних</a:t>
          </a:r>
          <a:r>
            <a:rPr lang="ru-RU" sz="2400" dirty="0" smtClean="0">
              <a:solidFill>
                <a:schemeClr val="tx1"/>
              </a:solidFill>
            </a:rPr>
            <a:t> </a:t>
          </a:r>
          <a:r>
            <a:rPr lang="ru-RU" sz="2400" dirty="0" err="1" smtClean="0">
              <a:solidFill>
                <a:schemeClr val="tx1"/>
              </a:solidFill>
            </a:rPr>
            <a:t>речовин</a:t>
          </a:r>
          <a:r>
            <a:rPr lang="ru-RU" sz="2400" dirty="0" smtClean="0">
              <a:solidFill>
                <a:schemeClr val="tx1"/>
              </a:solidFill>
            </a:rPr>
            <a:t> (ст. 305-309, 313-315, 317, 320 </a:t>
          </a:r>
          <a:r>
            <a:rPr lang="ru-RU" sz="2400" dirty="0" err="1" smtClean="0">
              <a:solidFill>
                <a:schemeClr val="tx1"/>
              </a:solidFill>
            </a:rPr>
            <a:t>КК</a:t>
          </a:r>
          <a:r>
            <a:rPr lang="ru-RU" sz="2400" dirty="0" smtClean="0">
              <a:solidFill>
                <a:schemeClr val="tx1"/>
              </a:solidFill>
            </a:rPr>
            <a:t>)</a:t>
          </a:r>
          <a:endParaRPr lang="ru-RU" sz="2400" dirty="0">
            <a:solidFill>
              <a:schemeClr val="tx1"/>
            </a:solidFill>
          </a:endParaRPr>
        </a:p>
      </dgm:t>
    </dgm:pt>
    <dgm:pt modelId="{79594AE6-061A-4E3E-8BF4-13E2C23C9AA8}" type="parTrans" cxnId="{DF9F992C-FEBC-4A0A-A16F-35E74F79B451}">
      <dgm:prSet/>
      <dgm:spPr/>
      <dgm:t>
        <a:bodyPr/>
        <a:lstStyle/>
        <a:p>
          <a:endParaRPr lang="ru-RU"/>
        </a:p>
      </dgm:t>
    </dgm:pt>
    <dgm:pt modelId="{77289442-9144-4934-8380-FB12CC34F135}" type="sibTrans" cxnId="{DF9F992C-FEBC-4A0A-A16F-35E74F79B451}">
      <dgm:prSet/>
      <dgm:spPr/>
      <dgm:t>
        <a:bodyPr/>
        <a:lstStyle/>
        <a:p>
          <a:endParaRPr lang="ru-RU"/>
        </a:p>
      </dgm:t>
    </dgm:pt>
    <dgm:pt modelId="{2976E1F7-401C-4FB1-9584-34B93AD305A8}">
      <dgm:prSet phldrT="[Текст]" custT="1"/>
      <dgm:spPr/>
      <dgm:t>
        <a:bodyPr/>
        <a:lstStyle/>
        <a:p>
          <a:r>
            <a:rPr lang="ru-RU" sz="2400" dirty="0" err="1" smtClean="0">
              <a:solidFill>
                <a:schemeClr val="tx1"/>
              </a:solidFill>
            </a:rPr>
            <a:t>прекурсори</a:t>
          </a:r>
          <a:r>
            <a:rPr lang="ru-RU" sz="2400" dirty="0" smtClean="0">
              <a:solidFill>
                <a:schemeClr val="tx1"/>
              </a:solidFill>
            </a:rPr>
            <a:t> </a:t>
          </a:r>
        </a:p>
        <a:p>
          <a:r>
            <a:rPr lang="ru-RU" sz="2400" dirty="0" smtClean="0">
              <a:solidFill>
                <a:schemeClr val="tx1"/>
              </a:solidFill>
            </a:rPr>
            <a:t>(</a:t>
          </a:r>
          <a:r>
            <a:rPr lang="ru-RU" sz="2400" dirty="0" err="1" smtClean="0">
              <a:solidFill>
                <a:schemeClr val="tx1"/>
              </a:solidFill>
            </a:rPr>
            <a:t>ст</a:t>
          </a:r>
          <a:r>
            <a:rPr lang="ru-RU" sz="2400" dirty="0" smtClean="0">
              <a:solidFill>
                <a:schemeClr val="tx1"/>
              </a:solidFill>
            </a:rPr>
            <a:t> 305, 306, 311, </a:t>
          </a:r>
        </a:p>
        <a:p>
          <a:r>
            <a:rPr lang="ru-RU" sz="2400" dirty="0" smtClean="0">
              <a:solidFill>
                <a:schemeClr val="tx1"/>
              </a:solidFill>
            </a:rPr>
            <a:t>312, 318, 320 </a:t>
          </a:r>
          <a:r>
            <a:rPr lang="ru-RU" sz="2400" dirty="0" err="1" smtClean="0">
              <a:solidFill>
                <a:schemeClr val="tx1"/>
              </a:solidFill>
            </a:rPr>
            <a:t>КК</a:t>
          </a:r>
          <a:r>
            <a:rPr lang="ru-RU" sz="2400" dirty="0" smtClean="0">
              <a:solidFill>
                <a:schemeClr val="tx1"/>
              </a:solidFill>
            </a:rPr>
            <a:t>);</a:t>
          </a:r>
          <a:endParaRPr lang="ru-RU" sz="2400" dirty="0">
            <a:solidFill>
              <a:schemeClr val="tx1"/>
            </a:solidFill>
          </a:endParaRPr>
        </a:p>
      </dgm:t>
    </dgm:pt>
    <dgm:pt modelId="{0D9BBDF1-EB1A-4B7C-B58E-F641894B3F8B}" type="parTrans" cxnId="{180DF1D4-2F2B-4FCD-9226-F51C80DF3E3C}">
      <dgm:prSet/>
      <dgm:spPr/>
      <dgm:t>
        <a:bodyPr/>
        <a:lstStyle/>
        <a:p>
          <a:endParaRPr lang="ru-RU"/>
        </a:p>
      </dgm:t>
    </dgm:pt>
    <dgm:pt modelId="{DB6D585E-08FC-4F79-B147-935D96008542}" type="sibTrans" cxnId="{180DF1D4-2F2B-4FCD-9226-F51C80DF3E3C}">
      <dgm:prSet/>
      <dgm:spPr/>
      <dgm:t>
        <a:bodyPr/>
        <a:lstStyle/>
        <a:p>
          <a:endParaRPr lang="ru-RU"/>
        </a:p>
      </dgm:t>
    </dgm:pt>
    <dgm:pt modelId="{04097869-9B83-418C-AFC1-FC28B6118560}">
      <dgm:prSet phldrT="[Текст]" custT="1"/>
      <dgm:spPr/>
      <dgm:t>
        <a:bodyPr/>
        <a:lstStyle/>
        <a:p>
          <a:r>
            <a:rPr lang="ru-RU" sz="2400" dirty="0" err="1" smtClean="0">
              <a:solidFill>
                <a:schemeClr val="tx1"/>
              </a:solidFill>
            </a:rPr>
            <a:t>психотропні</a:t>
          </a:r>
          <a:r>
            <a:rPr lang="ru-RU" sz="2400" dirty="0" smtClean="0">
              <a:solidFill>
                <a:schemeClr val="tx1"/>
              </a:solidFill>
            </a:rPr>
            <a:t> </a:t>
          </a:r>
          <a:r>
            <a:rPr lang="ru-RU" sz="2400" dirty="0" err="1" smtClean="0">
              <a:solidFill>
                <a:schemeClr val="tx1"/>
              </a:solidFill>
            </a:rPr>
            <a:t>речовини</a:t>
          </a:r>
          <a:r>
            <a:rPr lang="ru-RU" sz="2400" dirty="0" smtClean="0">
              <a:solidFill>
                <a:schemeClr val="tx1"/>
              </a:solidFill>
            </a:rPr>
            <a:t> </a:t>
          </a:r>
        </a:p>
        <a:p>
          <a:r>
            <a:rPr lang="ru-RU" sz="2400" dirty="0" smtClean="0">
              <a:solidFill>
                <a:schemeClr val="tx1"/>
              </a:solidFill>
            </a:rPr>
            <a:t>(ст. 305-309, 313-314, 315, 317-320 </a:t>
          </a:r>
          <a:r>
            <a:rPr lang="ru-RU" sz="2400" dirty="0" err="1" smtClean="0">
              <a:solidFill>
                <a:schemeClr val="tx1"/>
              </a:solidFill>
            </a:rPr>
            <a:t>КК</a:t>
          </a:r>
          <a:r>
            <a:rPr lang="ru-RU" sz="2400" dirty="0" smtClean="0">
              <a:solidFill>
                <a:schemeClr val="tx1"/>
              </a:solidFill>
            </a:rPr>
            <a:t>)</a:t>
          </a:r>
          <a:endParaRPr lang="ru-RU" sz="2400" dirty="0">
            <a:solidFill>
              <a:schemeClr val="tx1"/>
            </a:solidFill>
          </a:endParaRPr>
        </a:p>
      </dgm:t>
    </dgm:pt>
    <dgm:pt modelId="{C044D6C1-116C-4905-81F0-7B68E1AF0233}" type="parTrans" cxnId="{73AE513D-EAEC-4CC2-A718-3020CA180A5A}">
      <dgm:prSet/>
      <dgm:spPr/>
      <dgm:t>
        <a:bodyPr/>
        <a:lstStyle/>
        <a:p>
          <a:endParaRPr lang="ru-RU"/>
        </a:p>
      </dgm:t>
    </dgm:pt>
    <dgm:pt modelId="{FDAF1DEE-F25D-47D8-A9B2-DF2892C231F9}" type="sibTrans" cxnId="{73AE513D-EAEC-4CC2-A718-3020CA180A5A}">
      <dgm:prSet/>
      <dgm:spPr/>
      <dgm:t>
        <a:bodyPr/>
        <a:lstStyle/>
        <a:p>
          <a:endParaRPr lang="ru-RU"/>
        </a:p>
      </dgm:t>
    </dgm:pt>
    <dgm:pt modelId="{92AE8D34-87AA-4AE7-B054-BC213C2937B8}">
      <dgm:prSet phldrT="[Текст]" custT="1"/>
      <dgm:spPr/>
      <dgm:t>
        <a:bodyPr/>
        <a:lstStyle/>
        <a:p>
          <a:r>
            <a:rPr lang="ru-RU" sz="2800" dirty="0" err="1" smtClean="0">
              <a:solidFill>
                <a:schemeClr val="tx1"/>
              </a:solidFill>
            </a:rPr>
            <a:t>наркотичні</a:t>
          </a:r>
          <a:r>
            <a:rPr lang="ru-RU" sz="2800" dirty="0" smtClean="0">
              <a:solidFill>
                <a:schemeClr val="tx1"/>
              </a:solidFill>
            </a:rPr>
            <a:t> </a:t>
          </a:r>
          <a:r>
            <a:rPr lang="ru-RU" sz="2800" dirty="0" err="1" smtClean="0">
              <a:solidFill>
                <a:schemeClr val="tx1"/>
              </a:solidFill>
            </a:rPr>
            <a:t>засоби</a:t>
          </a:r>
          <a:r>
            <a:rPr lang="ru-RU" sz="2800" dirty="0" smtClean="0">
              <a:solidFill>
                <a:schemeClr val="tx1"/>
              </a:solidFill>
            </a:rPr>
            <a:t> </a:t>
          </a:r>
        </a:p>
        <a:p>
          <a:r>
            <a:rPr lang="ru-RU" sz="2800" dirty="0" smtClean="0">
              <a:solidFill>
                <a:schemeClr val="tx1"/>
              </a:solidFill>
            </a:rPr>
            <a:t>(ст. 305-309, 313-320 </a:t>
          </a:r>
          <a:r>
            <a:rPr lang="ru-RU" sz="2800" dirty="0" err="1" smtClean="0">
              <a:solidFill>
                <a:schemeClr val="tx1"/>
              </a:solidFill>
            </a:rPr>
            <a:t>КК</a:t>
          </a:r>
          <a:r>
            <a:rPr lang="ru-RU" sz="2800" dirty="0" smtClean="0">
              <a:solidFill>
                <a:schemeClr val="tx1"/>
              </a:solidFill>
            </a:rPr>
            <a:t>)</a:t>
          </a:r>
          <a:endParaRPr lang="ru-RU" sz="2800" dirty="0">
            <a:solidFill>
              <a:schemeClr val="tx1"/>
            </a:solidFill>
          </a:endParaRPr>
        </a:p>
      </dgm:t>
    </dgm:pt>
    <dgm:pt modelId="{A53B4FFE-7367-4F06-8443-BA058DE69F80}" type="parTrans" cxnId="{9977967C-043F-4774-8576-7400B343B366}">
      <dgm:prSet/>
      <dgm:spPr/>
      <dgm:t>
        <a:bodyPr/>
        <a:lstStyle/>
        <a:p>
          <a:endParaRPr lang="ru-RU"/>
        </a:p>
      </dgm:t>
    </dgm:pt>
    <dgm:pt modelId="{56BDFC54-4CA9-47CE-9120-CDFDE3219332}" type="sibTrans" cxnId="{9977967C-043F-4774-8576-7400B343B366}">
      <dgm:prSet/>
      <dgm:spPr/>
      <dgm:t>
        <a:bodyPr/>
        <a:lstStyle/>
        <a:p>
          <a:endParaRPr lang="ru-RU"/>
        </a:p>
      </dgm:t>
    </dgm:pt>
    <dgm:pt modelId="{A001DD5E-5209-4A32-BD7C-CF58B2035F9D}">
      <dgm:prSet phldrT="[Текст]" custT="1"/>
      <dgm:spPr>
        <a:solidFill>
          <a:schemeClr val="bg2"/>
        </a:solidFill>
      </dgm:spPr>
      <dgm:t>
        <a:bodyPr/>
        <a:lstStyle/>
        <a:p>
          <a:r>
            <a:rPr lang="ru-RU" sz="1600" b="1" dirty="0" err="1" smtClean="0">
              <a:solidFill>
                <a:schemeClr val="tx1"/>
              </a:solidFill>
            </a:rPr>
            <a:t>Стаття</a:t>
          </a:r>
          <a:r>
            <a:rPr lang="ru-RU" sz="1600" b="1" dirty="0" smtClean="0">
              <a:solidFill>
                <a:schemeClr val="tx1"/>
              </a:solidFill>
            </a:rPr>
            <a:t> 44 </a:t>
          </a:r>
          <a:r>
            <a:rPr lang="ru-RU" sz="1600" b="1" dirty="0" err="1" smtClean="0">
              <a:solidFill>
                <a:schemeClr val="tx1"/>
              </a:solidFill>
            </a:rPr>
            <a:t>КУпАП</a:t>
          </a:r>
          <a:r>
            <a:rPr lang="ru-RU" sz="1600" b="1" dirty="0" smtClean="0">
              <a:solidFill>
                <a:schemeClr val="tx1"/>
              </a:solidFill>
            </a:rPr>
            <a:t>. </a:t>
          </a:r>
          <a:r>
            <a:rPr lang="ru-RU" sz="1600" b="1" dirty="0" err="1" smtClean="0">
              <a:solidFill>
                <a:schemeClr val="tx1"/>
              </a:solidFill>
            </a:rPr>
            <a:t>Незаконні</a:t>
          </a:r>
          <a:r>
            <a:rPr lang="ru-RU" sz="1600" b="1" dirty="0" smtClean="0">
              <a:solidFill>
                <a:schemeClr val="tx1"/>
              </a:solidFill>
            </a:rPr>
            <a:t> </a:t>
          </a:r>
          <a:r>
            <a:rPr lang="ru-RU" sz="1600" b="1" dirty="0" err="1" smtClean="0">
              <a:solidFill>
                <a:schemeClr val="tx1"/>
              </a:solidFill>
            </a:rPr>
            <a:t>виробництво</a:t>
          </a:r>
          <a:r>
            <a:rPr lang="ru-RU" sz="1600" b="1" dirty="0" smtClean="0">
              <a:solidFill>
                <a:schemeClr val="tx1"/>
              </a:solidFill>
            </a:rPr>
            <a:t>, </a:t>
          </a:r>
          <a:r>
            <a:rPr lang="ru-RU" sz="1600" b="1" dirty="0" err="1" smtClean="0">
              <a:solidFill>
                <a:schemeClr val="tx1"/>
              </a:solidFill>
            </a:rPr>
            <a:t>придбання</a:t>
          </a:r>
          <a:r>
            <a:rPr lang="ru-RU" sz="1600" b="1" dirty="0" smtClean="0">
              <a:solidFill>
                <a:schemeClr val="tx1"/>
              </a:solidFill>
            </a:rPr>
            <a:t>, </a:t>
          </a:r>
          <a:r>
            <a:rPr lang="ru-RU" sz="1600" b="1" dirty="0" err="1" smtClean="0">
              <a:solidFill>
                <a:schemeClr val="tx1"/>
              </a:solidFill>
            </a:rPr>
            <a:t>зберігання</a:t>
          </a:r>
          <a:r>
            <a:rPr lang="ru-RU" sz="1600" b="1" dirty="0" smtClean="0">
              <a:solidFill>
                <a:schemeClr val="tx1"/>
              </a:solidFill>
            </a:rPr>
            <a:t>, </a:t>
          </a:r>
          <a:r>
            <a:rPr lang="ru-RU" sz="1600" b="1" dirty="0" err="1" smtClean="0">
              <a:solidFill>
                <a:schemeClr val="tx1"/>
              </a:solidFill>
            </a:rPr>
            <a:t>перевезення</a:t>
          </a:r>
          <a:r>
            <a:rPr lang="ru-RU" sz="1600" b="1" dirty="0" smtClean="0">
              <a:solidFill>
                <a:schemeClr val="tx1"/>
              </a:solidFill>
            </a:rPr>
            <a:t>, </a:t>
          </a:r>
          <a:r>
            <a:rPr lang="ru-RU" sz="1600" b="1" dirty="0" err="1" smtClean="0">
              <a:solidFill>
                <a:schemeClr val="tx1"/>
              </a:solidFill>
            </a:rPr>
            <a:t>пересилання</a:t>
          </a:r>
          <a:r>
            <a:rPr lang="ru-RU" sz="1600" b="1" dirty="0" smtClean="0">
              <a:solidFill>
                <a:schemeClr val="tx1"/>
              </a:solidFill>
            </a:rPr>
            <a:t> </a:t>
          </a:r>
          <a:r>
            <a:rPr lang="ru-RU" sz="1600" b="1" dirty="0" err="1" smtClean="0">
              <a:solidFill>
                <a:schemeClr val="tx1"/>
              </a:solidFill>
            </a:rPr>
            <a:t>наркотичних</a:t>
          </a:r>
          <a:r>
            <a:rPr lang="ru-RU" sz="1600" b="1" dirty="0" smtClean="0">
              <a:solidFill>
                <a:schemeClr val="tx1"/>
              </a:solidFill>
            </a:rPr>
            <a:t> </a:t>
          </a:r>
          <a:r>
            <a:rPr lang="ru-RU" sz="1600" b="1" dirty="0" err="1" smtClean="0">
              <a:solidFill>
                <a:schemeClr val="tx1"/>
              </a:solidFill>
            </a:rPr>
            <a:t>засобів</a:t>
          </a:r>
          <a:r>
            <a:rPr lang="ru-RU" sz="1600" b="1" dirty="0" smtClean="0">
              <a:solidFill>
                <a:schemeClr val="tx1"/>
              </a:solidFill>
            </a:rPr>
            <a:t> </a:t>
          </a:r>
          <a:r>
            <a:rPr lang="ru-RU" sz="1600" b="1" dirty="0" err="1" smtClean="0">
              <a:solidFill>
                <a:schemeClr val="tx1"/>
              </a:solidFill>
            </a:rPr>
            <a:t>або</a:t>
          </a:r>
          <a:r>
            <a:rPr lang="ru-RU" sz="1600" b="1" dirty="0" smtClean="0">
              <a:solidFill>
                <a:schemeClr val="tx1"/>
              </a:solidFill>
            </a:rPr>
            <a:t> </a:t>
          </a:r>
          <a:r>
            <a:rPr lang="ru-RU" sz="1600" b="1" dirty="0" err="1" smtClean="0">
              <a:solidFill>
                <a:schemeClr val="tx1"/>
              </a:solidFill>
            </a:rPr>
            <a:t>психотропних</a:t>
          </a:r>
          <a:r>
            <a:rPr lang="ru-RU" sz="1600" b="1" dirty="0" smtClean="0">
              <a:solidFill>
                <a:schemeClr val="tx1"/>
              </a:solidFill>
            </a:rPr>
            <a:t> </a:t>
          </a:r>
          <a:r>
            <a:rPr lang="ru-RU" sz="1600" b="1" dirty="0" err="1" smtClean="0">
              <a:solidFill>
                <a:schemeClr val="tx1"/>
              </a:solidFill>
            </a:rPr>
            <a:t>речовин</a:t>
          </a:r>
          <a:r>
            <a:rPr lang="ru-RU" sz="1600" b="1" dirty="0" smtClean="0">
              <a:solidFill>
                <a:schemeClr val="tx1"/>
              </a:solidFill>
            </a:rPr>
            <a:t> без мети </a:t>
          </a:r>
          <a:r>
            <a:rPr lang="ru-RU" sz="1600" b="1" dirty="0" err="1" smtClean="0">
              <a:solidFill>
                <a:schemeClr val="tx1"/>
              </a:solidFill>
            </a:rPr>
            <a:t>збуту</a:t>
          </a:r>
          <a:r>
            <a:rPr lang="ru-RU" sz="1600" b="1" dirty="0" smtClean="0">
              <a:solidFill>
                <a:schemeClr val="tx1"/>
              </a:solidFill>
            </a:rPr>
            <a:t> в невеликих </a:t>
          </a:r>
          <a:r>
            <a:rPr lang="ru-RU" sz="1600" b="1" dirty="0" err="1" smtClean="0">
              <a:solidFill>
                <a:schemeClr val="tx1"/>
              </a:solidFill>
            </a:rPr>
            <a:t>розмірах</a:t>
          </a:r>
          <a:endParaRPr lang="ru-RU" sz="1600" b="1" dirty="0">
            <a:solidFill>
              <a:schemeClr val="tx1"/>
            </a:solidFill>
          </a:endParaRPr>
        </a:p>
      </dgm:t>
    </dgm:pt>
    <dgm:pt modelId="{9F39B92F-E06F-406A-9D9D-2177EDCFDDC0}" type="parTrans" cxnId="{2998EC4A-F7FF-4CCC-AC60-668AF3840BAE}">
      <dgm:prSet/>
      <dgm:spPr/>
      <dgm:t>
        <a:bodyPr/>
        <a:lstStyle/>
        <a:p>
          <a:endParaRPr lang="ru-RU"/>
        </a:p>
      </dgm:t>
    </dgm:pt>
    <dgm:pt modelId="{897D7431-2EF3-49E7-96E6-87472D486892}" type="sibTrans" cxnId="{2998EC4A-F7FF-4CCC-AC60-668AF3840BAE}">
      <dgm:prSet/>
      <dgm:spPr/>
      <dgm:t>
        <a:bodyPr/>
        <a:lstStyle/>
        <a:p>
          <a:endParaRPr lang="ru-RU"/>
        </a:p>
      </dgm:t>
    </dgm:pt>
    <dgm:pt modelId="{8D292B02-6834-41A7-B0D9-9E5AD3C1FA77}">
      <dgm:prSet custT="1"/>
      <dgm:spPr/>
      <dgm:t>
        <a:bodyPr/>
        <a:lstStyle/>
        <a:p>
          <a:r>
            <a:rPr lang="ru-RU" sz="2000" b="0" dirty="0" err="1" smtClean="0">
              <a:solidFill>
                <a:schemeClr val="tx1"/>
              </a:solidFill>
            </a:rPr>
            <a:t>Стаття</a:t>
          </a:r>
          <a:r>
            <a:rPr lang="ru-RU" sz="2000" b="0" dirty="0" smtClean="0">
              <a:solidFill>
                <a:schemeClr val="tx1"/>
              </a:solidFill>
            </a:rPr>
            <a:t> 42-</a:t>
          </a:r>
          <a:r>
            <a:rPr lang="ru-RU" sz="2000" b="0" baseline="30000" dirty="0" err="1" smtClean="0">
              <a:solidFill>
                <a:schemeClr val="tx1"/>
              </a:solidFill>
            </a:rPr>
            <a:t>4</a:t>
          </a:r>
          <a:r>
            <a:rPr lang="ru-RU" sz="2000" b="0" dirty="0" err="1" smtClean="0">
              <a:solidFill>
                <a:schemeClr val="tx1"/>
              </a:solidFill>
            </a:rPr>
            <a:t>КУпАП</a:t>
          </a:r>
          <a:r>
            <a:rPr lang="ru-RU" sz="2000" b="0" dirty="0" smtClean="0">
              <a:solidFill>
                <a:schemeClr val="tx1"/>
              </a:solidFill>
            </a:rPr>
            <a:t>. Продаж </a:t>
          </a:r>
          <a:r>
            <a:rPr lang="ru-RU" sz="2000" b="0" dirty="0" err="1" smtClean="0">
              <a:solidFill>
                <a:schemeClr val="tx1"/>
              </a:solidFill>
            </a:rPr>
            <a:t>лікарських</a:t>
          </a:r>
          <a:r>
            <a:rPr lang="ru-RU" sz="2000" b="0" dirty="0" smtClean="0">
              <a:solidFill>
                <a:schemeClr val="tx1"/>
              </a:solidFill>
            </a:rPr>
            <a:t> </a:t>
          </a:r>
          <a:r>
            <a:rPr lang="ru-RU" sz="2000" b="0" dirty="0" err="1" smtClean="0">
              <a:solidFill>
                <a:schemeClr val="tx1"/>
              </a:solidFill>
            </a:rPr>
            <a:t>засобів</a:t>
          </a:r>
          <a:r>
            <a:rPr lang="ru-RU" sz="2000" b="0" dirty="0" smtClean="0">
              <a:solidFill>
                <a:schemeClr val="tx1"/>
              </a:solidFill>
            </a:rPr>
            <a:t> без рецепта у </a:t>
          </a:r>
          <a:r>
            <a:rPr lang="ru-RU" sz="2000" b="0" dirty="0" err="1" smtClean="0">
              <a:solidFill>
                <a:schemeClr val="tx1"/>
              </a:solidFill>
            </a:rPr>
            <a:t>заборонених</a:t>
          </a:r>
          <a:r>
            <a:rPr lang="ru-RU" sz="2000" b="0" dirty="0" smtClean="0">
              <a:solidFill>
                <a:schemeClr val="tx1"/>
              </a:solidFill>
            </a:rPr>
            <a:t> </a:t>
          </a:r>
          <a:r>
            <a:rPr lang="ru-RU" sz="2000" b="0" dirty="0" err="1" smtClean="0">
              <a:solidFill>
                <a:schemeClr val="tx1"/>
              </a:solidFill>
            </a:rPr>
            <a:t>законодавством</a:t>
          </a:r>
          <a:r>
            <a:rPr lang="ru-RU" sz="2000" b="0" dirty="0" smtClean="0">
              <a:solidFill>
                <a:schemeClr val="tx1"/>
              </a:solidFill>
            </a:rPr>
            <a:t> </a:t>
          </a:r>
          <a:r>
            <a:rPr lang="ru-RU" sz="2000" b="0" dirty="0" err="1" smtClean="0">
              <a:solidFill>
                <a:schemeClr val="tx1"/>
              </a:solidFill>
            </a:rPr>
            <a:t>випадках</a:t>
          </a:r>
          <a:r>
            <a:rPr lang="ru-RU" sz="2000" b="0" dirty="0" smtClean="0">
              <a:solidFill>
                <a:schemeClr val="tx1"/>
              </a:solidFill>
            </a:rPr>
            <a:t> </a:t>
          </a:r>
          <a:endParaRPr lang="ru-RU" sz="2000" b="0" dirty="0">
            <a:solidFill>
              <a:schemeClr val="tx1"/>
            </a:solidFill>
          </a:endParaRPr>
        </a:p>
      </dgm:t>
    </dgm:pt>
    <dgm:pt modelId="{0F56D889-BBA5-4715-BE35-845128955D46}" type="parTrans" cxnId="{FE707A1C-E56D-4DA7-9947-7333F399CAF2}">
      <dgm:prSet/>
      <dgm:spPr/>
      <dgm:t>
        <a:bodyPr/>
        <a:lstStyle/>
        <a:p>
          <a:endParaRPr lang="ru-RU"/>
        </a:p>
      </dgm:t>
    </dgm:pt>
    <dgm:pt modelId="{3732745C-DA24-48D7-BE2B-0B66DA8AD6BC}" type="sibTrans" cxnId="{FE707A1C-E56D-4DA7-9947-7333F399CAF2}">
      <dgm:prSet/>
      <dgm:spPr/>
      <dgm:t>
        <a:bodyPr/>
        <a:lstStyle/>
        <a:p>
          <a:endParaRPr lang="ru-RU"/>
        </a:p>
      </dgm:t>
    </dgm:pt>
    <dgm:pt modelId="{8F7B6759-A6A4-477A-872E-07CCF7B9F9BC}" type="pres">
      <dgm:prSet presAssocID="{206ED8E3-47E9-4D4A-8C38-928F9C169446}" presName="diagram" presStyleCnt="0">
        <dgm:presLayoutVars>
          <dgm:dir/>
          <dgm:resizeHandles val="exact"/>
        </dgm:presLayoutVars>
      </dgm:prSet>
      <dgm:spPr/>
      <dgm:t>
        <a:bodyPr/>
        <a:lstStyle/>
        <a:p>
          <a:endParaRPr lang="uk-UA"/>
        </a:p>
      </dgm:t>
    </dgm:pt>
    <dgm:pt modelId="{6E0EBA70-F9D6-4D9F-B7E7-4A1FEC9BAA8F}" type="pres">
      <dgm:prSet presAssocID="{F985F4A0-1BFC-435F-9F11-5B3E73318CFA}" presName="node" presStyleLbl="node1" presStyleIdx="0" presStyleCnt="7" custLinFactNeighborX="-22853" custLinFactNeighborY="-3809">
        <dgm:presLayoutVars>
          <dgm:bulletEnabled val="1"/>
        </dgm:presLayoutVars>
      </dgm:prSet>
      <dgm:spPr/>
      <dgm:t>
        <a:bodyPr/>
        <a:lstStyle/>
        <a:p>
          <a:endParaRPr lang="ru-RU"/>
        </a:p>
      </dgm:t>
    </dgm:pt>
    <dgm:pt modelId="{C3FD2BCF-5204-45AB-B501-2741F0C2B690}" type="pres">
      <dgm:prSet presAssocID="{3E2F973A-6383-428E-A59B-02F45EFCBFEE}" presName="sibTrans" presStyleCnt="0"/>
      <dgm:spPr/>
    </dgm:pt>
    <dgm:pt modelId="{F4A0AE98-6D23-447C-BAA6-B0455FE5334B}" type="pres">
      <dgm:prSet presAssocID="{1C7F4275-C496-4AC5-86CE-078BC56EF5D7}" presName="node" presStyleLbl="node1" presStyleIdx="1" presStyleCnt="7" custScaleX="133288" custLinFactNeighborX="638" custLinFactNeighborY="-5073">
        <dgm:presLayoutVars>
          <dgm:bulletEnabled val="1"/>
        </dgm:presLayoutVars>
      </dgm:prSet>
      <dgm:spPr/>
      <dgm:t>
        <a:bodyPr/>
        <a:lstStyle/>
        <a:p>
          <a:endParaRPr lang="ru-RU"/>
        </a:p>
      </dgm:t>
    </dgm:pt>
    <dgm:pt modelId="{E1D00631-EE49-4208-A880-7B55479AD42E}" type="pres">
      <dgm:prSet presAssocID="{77289442-9144-4934-8380-FB12CC34F135}" presName="sibTrans" presStyleCnt="0"/>
      <dgm:spPr/>
    </dgm:pt>
    <dgm:pt modelId="{560ED524-DEE5-4D35-B0EA-0D643F6C6C4E}" type="pres">
      <dgm:prSet presAssocID="{2976E1F7-401C-4FB1-9584-34B93AD305A8}" presName="node" presStyleLbl="node1" presStyleIdx="2" presStyleCnt="7">
        <dgm:presLayoutVars>
          <dgm:bulletEnabled val="1"/>
        </dgm:presLayoutVars>
      </dgm:prSet>
      <dgm:spPr/>
      <dgm:t>
        <a:bodyPr/>
        <a:lstStyle/>
        <a:p>
          <a:endParaRPr lang="ru-RU"/>
        </a:p>
      </dgm:t>
    </dgm:pt>
    <dgm:pt modelId="{C51379A3-BB64-4AC5-84D0-B09A7E46B186}" type="pres">
      <dgm:prSet presAssocID="{DB6D585E-08FC-4F79-B147-935D96008542}" presName="sibTrans" presStyleCnt="0"/>
      <dgm:spPr/>
    </dgm:pt>
    <dgm:pt modelId="{E9202F19-6E3F-43BD-BA35-C1C7311BF874}" type="pres">
      <dgm:prSet presAssocID="{04097869-9B83-418C-AFC1-FC28B6118560}" presName="node" presStyleLbl="node1" presStyleIdx="3" presStyleCnt="7" custScaleX="130160" custLinFactNeighborX="-8642" custLinFactNeighborY="-2323">
        <dgm:presLayoutVars>
          <dgm:bulletEnabled val="1"/>
        </dgm:presLayoutVars>
      </dgm:prSet>
      <dgm:spPr/>
      <dgm:t>
        <a:bodyPr/>
        <a:lstStyle/>
        <a:p>
          <a:endParaRPr lang="ru-RU"/>
        </a:p>
      </dgm:t>
    </dgm:pt>
    <dgm:pt modelId="{7FDF3F2E-7A59-49E5-80BF-2AAD82CEE6C0}" type="pres">
      <dgm:prSet presAssocID="{FDAF1DEE-F25D-47D8-A9B2-DF2892C231F9}" presName="sibTrans" presStyleCnt="0"/>
      <dgm:spPr/>
    </dgm:pt>
    <dgm:pt modelId="{9C8E8996-C2E7-4724-BAF3-4798B616AFF1}" type="pres">
      <dgm:prSet presAssocID="{92AE8D34-87AA-4AE7-B054-BC213C2937B8}" presName="node" presStyleLbl="node1" presStyleIdx="4" presStyleCnt="7" custScaleX="131940" custLinFactNeighborX="10394" custLinFactNeighborY="-742">
        <dgm:presLayoutVars>
          <dgm:bulletEnabled val="1"/>
        </dgm:presLayoutVars>
      </dgm:prSet>
      <dgm:spPr/>
      <dgm:t>
        <a:bodyPr/>
        <a:lstStyle/>
        <a:p>
          <a:endParaRPr lang="ru-RU"/>
        </a:p>
      </dgm:t>
    </dgm:pt>
    <dgm:pt modelId="{454EB32B-507B-44C4-B310-55A39632572E}" type="pres">
      <dgm:prSet presAssocID="{56BDFC54-4CA9-47CE-9120-CDFDE3219332}" presName="sibTrans" presStyleCnt="0"/>
      <dgm:spPr/>
    </dgm:pt>
    <dgm:pt modelId="{D0AE2E77-50E8-47D0-BA4A-18FC4B0E0C5E}" type="pres">
      <dgm:prSet presAssocID="{A001DD5E-5209-4A32-BD7C-CF58B2035F9D}" presName="node" presStyleLbl="node1" presStyleIdx="5" presStyleCnt="7" custScaleX="149927" custScaleY="83879" custLinFactNeighborX="-11824" custLinFactNeighborY="1913">
        <dgm:presLayoutVars>
          <dgm:bulletEnabled val="1"/>
        </dgm:presLayoutVars>
      </dgm:prSet>
      <dgm:spPr/>
      <dgm:t>
        <a:bodyPr/>
        <a:lstStyle/>
        <a:p>
          <a:endParaRPr lang="ru-RU"/>
        </a:p>
      </dgm:t>
    </dgm:pt>
    <dgm:pt modelId="{4DC32604-FA67-4CA4-B803-27B7564D29FC}" type="pres">
      <dgm:prSet presAssocID="{897D7431-2EF3-49E7-96E6-87472D486892}" presName="sibTrans" presStyleCnt="0"/>
      <dgm:spPr/>
    </dgm:pt>
    <dgm:pt modelId="{B38ED431-F032-40A2-8F72-C0C84107520C}" type="pres">
      <dgm:prSet presAssocID="{8D292B02-6834-41A7-B0D9-9E5AD3C1FA77}" presName="node" presStyleLbl="node1" presStyleIdx="6" presStyleCnt="7" custScaleX="147005" custScaleY="86239" custLinFactNeighborX="9735" custLinFactNeighborY="2435">
        <dgm:presLayoutVars>
          <dgm:bulletEnabled val="1"/>
        </dgm:presLayoutVars>
      </dgm:prSet>
      <dgm:spPr/>
      <dgm:t>
        <a:bodyPr/>
        <a:lstStyle/>
        <a:p>
          <a:endParaRPr lang="uk-UA"/>
        </a:p>
      </dgm:t>
    </dgm:pt>
  </dgm:ptLst>
  <dgm:cxnLst>
    <dgm:cxn modelId="{AEFC43AE-0905-4ADF-ADD8-E219C8EB0E34}" type="presOf" srcId="{A001DD5E-5209-4A32-BD7C-CF58B2035F9D}" destId="{D0AE2E77-50E8-47D0-BA4A-18FC4B0E0C5E}" srcOrd="0" destOrd="0" presId="urn:microsoft.com/office/officeart/2005/8/layout/default#1"/>
    <dgm:cxn modelId="{A9E0BD3F-5F37-4396-A2F5-7E04ADCBF646}" type="presOf" srcId="{04097869-9B83-418C-AFC1-FC28B6118560}" destId="{E9202F19-6E3F-43BD-BA35-C1C7311BF874}" srcOrd="0" destOrd="0" presId="urn:microsoft.com/office/officeart/2005/8/layout/default#1"/>
    <dgm:cxn modelId="{FE707A1C-E56D-4DA7-9947-7333F399CAF2}" srcId="{206ED8E3-47E9-4D4A-8C38-928F9C169446}" destId="{8D292B02-6834-41A7-B0D9-9E5AD3C1FA77}" srcOrd="6" destOrd="0" parTransId="{0F56D889-BBA5-4715-BE35-845128955D46}" sibTransId="{3732745C-DA24-48D7-BE2B-0B66DA8AD6BC}"/>
    <dgm:cxn modelId="{DF9F992C-FEBC-4A0A-A16F-35E74F79B451}" srcId="{206ED8E3-47E9-4D4A-8C38-928F9C169446}" destId="{1C7F4275-C496-4AC5-86CE-078BC56EF5D7}" srcOrd="1" destOrd="0" parTransId="{79594AE6-061A-4E3E-8BF4-13E2C23C9AA8}" sibTransId="{77289442-9144-4934-8380-FB12CC34F135}"/>
    <dgm:cxn modelId="{BF36BB94-F304-438F-82E4-A22DD00C8A65}" srcId="{206ED8E3-47E9-4D4A-8C38-928F9C169446}" destId="{F985F4A0-1BFC-435F-9F11-5B3E73318CFA}" srcOrd="0" destOrd="0" parTransId="{E8C33AFB-F4DD-48E6-A64F-81ED4067CC52}" sibTransId="{3E2F973A-6383-428E-A59B-02F45EFCBFEE}"/>
    <dgm:cxn modelId="{2998EC4A-F7FF-4CCC-AC60-668AF3840BAE}" srcId="{206ED8E3-47E9-4D4A-8C38-928F9C169446}" destId="{A001DD5E-5209-4A32-BD7C-CF58B2035F9D}" srcOrd="5" destOrd="0" parTransId="{9F39B92F-E06F-406A-9D9D-2177EDCFDDC0}" sibTransId="{897D7431-2EF3-49E7-96E6-87472D486892}"/>
    <dgm:cxn modelId="{12F994E7-2E7F-46C6-BE94-C64AE47B2671}" type="presOf" srcId="{206ED8E3-47E9-4D4A-8C38-928F9C169446}" destId="{8F7B6759-A6A4-477A-872E-07CCF7B9F9BC}" srcOrd="0" destOrd="0" presId="urn:microsoft.com/office/officeart/2005/8/layout/default#1"/>
    <dgm:cxn modelId="{73AE513D-EAEC-4CC2-A718-3020CA180A5A}" srcId="{206ED8E3-47E9-4D4A-8C38-928F9C169446}" destId="{04097869-9B83-418C-AFC1-FC28B6118560}" srcOrd="3" destOrd="0" parTransId="{C044D6C1-116C-4905-81F0-7B68E1AF0233}" sibTransId="{FDAF1DEE-F25D-47D8-A9B2-DF2892C231F9}"/>
    <dgm:cxn modelId="{180DF1D4-2F2B-4FCD-9226-F51C80DF3E3C}" srcId="{206ED8E3-47E9-4D4A-8C38-928F9C169446}" destId="{2976E1F7-401C-4FB1-9584-34B93AD305A8}" srcOrd="2" destOrd="0" parTransId="{0D9BBDF1-EB1A-4B7C-B58E-F641894B3F8B}" sibTransId="{DB6D585E-08FC-4F79-B147-935D96008542}"/>
    <dgm:cxn modelId="{338F5F2E-991B-448C-9E7A-2B4E1F84E6D0}" type="presOf" srcId="{92AE8D34-87AA-4AE7-B054-BC213C2937B8}" destId="{9C8E8996-C2E7-4724-BAF3-4798B616AFF1}" srcOrd="0" destOrd="0" presId="urn:microsoft.com/office/officeart/2005/8/layout/default#1"/>
    <dgm:cxn modelId="{9977967C-043F-4774-8576-7400B343B366}" srcId="{206ED8E3-47E9-4D4A-8C38-928F9C169446}" destId="{92AE8D34-87AA-4AE7-B054-BC213C2937B8}" srcOrd="4" destOrd="0" parTransId="{A53B4FFE-7367-4F06-8443-BA058DE69F80}" sibTransId="{56BDFC54-4CA9-47CE-9120-CDFDE3219332}"/>
    <dgm:cxn modelId="{F315661D-AB4D-42D1-8318-8F8857AB0DA0}" type="presOf" srcId="{2976E1F7-401C-4FB1-9584-34B93AD305A8}" destId="{560ED524-DEE5-4D35-B0EA-0D643F6C6C4E}" srcOrd="0" destOrd="0" presId="urn:microsoft.com/office/officeart/2005/8/layout/default#1"/>
    <dgm:cxn modelId="{1D7EB6D1-1490-480C-914D-29BD6D1BA8E4}" type="presOf" srcId="{1C7F4275-C496-4AC5-86CE-078BC56EF5D7}" destId="{F4A0AE98-6D23-447C-BAA6-B0455FE5334B}" srcOrd="0" destOrd="0" presId="urn:microsoft.com/office/officeart/2005/8/layout/default#1"/>
    <dgm:cxn modelId="{66BE4186-8939-4A65-90A9-655757DABE55}" type="presOf" srcId="{8D292B02-6834-41A7-B0D9-9E5AD3C1FA77}" destId="{B38ED431-F032-40A2-8F72-C0C84107520C}" srcOrd="0" destOrd="0" presId="urn:microsoft.com/office/officeart/2005/8/layout/default#1"/>
    <dgm:cxn modelId="{823BF7D9-223A-4EB0-ABB3-805068C6774A}" type="presOf" srcId="{F985F4A0-1BFC-435F-9F11-5B3E73318CFA}" destId="{6E0EBA70-F9D6-4D9F-B7E7-4A1FEC9BAA8F}" srcOrd="0" destOrd="0" presId="urn:microsoft.com/office/officeart/2005/8/layout/default#1"/>
    <dgm:cxn modelId="{4E94641F-E5FF-45EE-A0A1-2F3A229E04C5}" type="presParOf" srcId="{8F7B6759-A6A4-477A-872E-07CCF7B9F9BC}" destId="{6E0EBA70-F9D6-4D9F-B7E7-4A1FEC9BAA8F}" srcOrd="0" destOrd="0" presId="urn:microsoft.com/office/officeart/2005/8/layout/default#1"/>
    <dgm:cxn modelId="{F02E4841-FD4F-4FB2-8A65-4BBF164FB739}" type="presParOf" srcId="{8F7B6759-A6A4-477A-872E-07CCF7B9F9BC}" destId="{C3FD2BCF-5204-45AB-B501-2741F0C2B690}" srcOrd="1" destOrd="0" presId="urn:microsoft.com/office/officeart/2005/8/layout/default#1"/>
    <dgm:cxn modelId="{3A35283F-3AA1-4443-A66A-1974230EF9C1}" type="presParOf" srcId="{8F7B6759-A6A4-477A-872E-07CCF7B9F9BC}" destId="{F4A0AE98-6D23-447C-BAA6-B0455FE5334B}" srcOrd="2" destOrd="0" presId="urn:microsoft.com/office/officeart/2005/8/layout/default#1"/>
    <dgm:cxn modelId="{995A8A98-70EE-4682-B1A8-A2012A01424D}" type="presParOf" srcId="{8F7B6759-A6A4-477A-872E-07CCF7B9F9BC}" destId="{E1D00631-EE49-4208-A880-7B55479AD42E}" srcOrd="3" destOrd="0" presId="urn:microsoft.com/office/officeart/2005/8/layout/default#1"/>
    <dgm:cxn modelId="{3CD08F2C-819D-4798-A6D2-A0B3DCC37F50}" type="presParOf" srcId="{8F7B6759-A6A4-477A-872E-07CCF7B9F9BC}" destId="{560ED524-DEE5-4D35-B0EA-0D643F6C6C4E}" srcOrd="4" destOrd="0" presId="urn:microsoft.com/office/officeart/2005/8/layout/default#1"/>
    <dgm:cxn modelId="{8FFBE680-2EFB-482B-90E3-DBBE0254A5BC}" type="presParOf" srcId="{8F7B6759-A6A4-477A-872E-07CCF7B9F9BC}" destId="{C51379A3-BB64-4AC5-84D0-B09A7E46B186}" srcOrd="5" destOrd="0" presId="urn:microsoft.com/office/officeart/2005/8/layout/default#1"/>
    <dgm:cxn modelId="{36A3F556-5FA6-4A17-82E2-EC48528D1EEF}" type="presParOf" srcId="{8F7B6759-A6A4-477A-872E-07CCF7B9F9BC}" destId="{E9202F19-6E3F-43BD-BA35-C1C7311BF874}" srcOrd="6" destOrd="0" presId="urn:microsoft.com/office/officeart/2005/8/layout/default#1"/>
    <dgm:cxn modelId="{0E6369A1-66BE-4DE7-8FED-2587A04485C9}" type="presParOf" srcId="{8F7B6759-A6A4-477A-872E-07CCF7B9F9BC}" destId="{7FDF3F2E-7A59-49E5-80BF-2AAD82CEE6C0}" srcOrd="7" destOrd="0" presId="urn:microsoft.com/office/officeart/2005/8/layout/default#1"/>
    <dgm:cxn modelId="{BC5DB503-ADF4-449A-BDD1-AFD4CAB876EB}" type="presParOf" srcId="{8F7B6759-A6A4-477A-872E-07CCF7B9F9BC}" destId="{9C8E8996-C2E7-4724-BAF3-4798B616AFF1}" srcOrd="8" destOrd="0" presId="urn:microsoft.com/office/officeart/2005/8/layout/default#1"/>
    <dgm:cxn modelId="{ECC87E89-DBC6-487C-86E1-30A97575E714}" type="presParOf" srcId="{8F7B6759-A6A4-477A-872E-07CCF7B9F9BC}" destId="{454EB32B-507B-44C4-B310-55A39632572E}" srcOrd="9" destOrd="0" presId="urn:microsoft.com/office/officeart/2005/8/layout/default#1"/>
    <dgm:cxn modelId="{C0E20FFF-390D-47E0-8106-EDAD7D204F56}" type="presParOf" srcId="{8F7B6759-A6A4-477A-872E-07CCF7B9F9BC}" destId="{D0AE2E77-50E8-47D0-BA4A-18FC4B0E0C5E}" srcOrd="10" destOrd="0" presId="urn:microsoft.com/office/officeart/2005/8/layout/default#1"/>
    <dgm:cxn modelId="{4B681A25-2470-4EBC-BF5B-ABBCA0500BB8}" type="presParOf" srcId="{8F7B6759-A6A4-477A-872E-07CCF7B9F9BC}" destId="{4DC32604-FA67-4CA4-B803-27B7564D29FC}" srcOrd="11" destOrd="0" presId="urn:microsoft.com/office/officeart/2005/8/layout/default#1"/>
    <dgm:cxn modelId="{373879C4-4881-4C9F-819D-FB7BC07A857D}" type="presParOf" srcId="{8F7B6759-A6A4-477A-872E-07CCF7B9F9BC}" destId="{B38ED431-F032-40A2-8F72-C0C84107520C}"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D782C-9BAF-404F-B16F-6350327DD77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uk-UA"/>
        </a:p>
      </dgm:t>
    </dgm:pt>
    <dgm:pt modelId="{EF4C97DA-6134-40AA-9A8A-4C64BF87BBF9}">
      <dgm:prSet phldrT="[Текст]"/>
      <dgm:spPr/>
      <dgm:t>
        <a:bodyPr/>
        <a:lstStyle/>
        <a:p>
          <a:r>
            <a:rPr lang="uk-UA" smtClean="0"/>
            <a:t>Докази</a:t>
          </a:r>
          <a:endParaRPr lang="uk-UA"/>
        </a:p>
      </dgm:t>
    </dgm:pt>
    <dgm:pt modelId="{F7DDEA90-AC27-4220-827C-597856D7E9D9}" type="parTrans" cxnId="{079D4D11-0495-4D93-B86D-C2D59FFBFF8B}">
      <dgm:prSet/>
      <dgm:spPr/>
      <dgm:t>
        <a:bodyPr/>
        <a:lstStyle/>
        <a:p>
          <a:endParaRPr lang="uk-UA"/>
        </a:p>
      </dgm:t>
    </dgm:pt>
    <dgm:pt modelId="{0AEB408D-7AAC-4C3C-9280-69D77DD9F730}" type="sibTrans" cxnId="{079D4D11-0495-4D93-B86D-C2D59FFBFF8B}">
      <dgm:prSet/>
      <dgm:spPr/>
      <dgm:t>
        <a:bodyPr/>
        <a:lstStyle/>
        <a:p>
          <a:endParaRPr lang="uk-UA"/>
        </a:p>
      </dgm:t>
    </dgm:pt>
    <dgm:pt modelId="{6F4A7150-7B8D-4C79-851E-2BD0BEF6595E}">
      <dgm:prSet phldrT="[Текст]"/>
      <dgm:spPr/>
      <dgm:t>
        <a:bodyPr/>
        <a:lstStyle/>
        <a:p>
          <a:r>
            <a:rPr lang="uk-UA" smtClean="0"/>
            <a:t>Речові</a:t>
          </a:r>
          <a:endParaRPr lang="uk-UA"/>
        </a:p>
      </dgm:t>
    </dgm:pt>
    <dgm:pt modelId="{44AF0A38-72DF-4F4A-9751-75F87B99636B}" type="parTrans" cxnId="{A8384637-2EA0-4E23-A786-08DEEB6A5503}">
      <dgm:prSet/>
      <dgm:spPr/>
      <dgm:t>
        <a:bodyPr/>
        <a:lstStyle/>
        <a:p>
          <a:endParaRPr lang="uk-UA"/>
        </a:p>
      </dgm:t>
    </dgm:pt>
    <dgm:pt modelId="{8B9824F1-D7AF-49B4-8F8F-2239C04649CE}" type="sibTrans" cxnId="{A8384637-2EA0-4E23-A786-08DEEB6A5503}">
      <dgm:prSet/>
      <dgm:spPr/>
      <dgm:t>
        <a:bodyPr/>
        <a:lstStyle/>
        <a:p>
          <a:endParaRPr lang="uk-UA"/>
        </a:p>
      </dgm:t>
    </dgm:pt>
    <dgm:pt modelId="{063DD9C1-9DBA-4246-8457-19D4E40B75BB}">
      <dgm:prSet phldrT="[Текст]"/>
      <dgm:spPr/>
      <dgm:t>
        <a:bodyPr/>
        <a:lstStyle/>
        <a:p>
          <a:r>
            <a:rPr lang="uk-UA" smtClean="0"/>
            <a:t>Письмові</a:t>
          </a:r>
          <a:endParaRPr lang="uk-UA"/>
        </a:p>
      </dgm:t>
    </dgm:pt>
    <dgm:pt modelId="{97F3D685-B2EC-4A78-BC82-121771FD5AD5}" type="parTrans" cxnId="{5FC37A31-2DE5-4B10-B9E5-B2667F1DA938}">
      <dgm:prSet/>
      <dgm:spPr/>
      <dgm:t>
        <a:bodyPr/>
        <a:lstStyle/>
        <a:p>
          <a:endParaRPr lang="uk-UA"/>
        </a:p>
      </dgm:t>
    </dgm:pt>
    <dgm:pt modelId="{B194E77E-9D87-4862-99B1-B770CF48B389}" type="sibTrans" cxnId="{5FC37A31-2DE5-4B10-B9E5-B2667F1DA938}">
      <dgm:prSet/>
      <dgm:spPr/>
      <dgm:t>
        <a:bodyPr/>
        <a:lstStyle/>
        <a:p>
          <a:endParaRPr lang="uk-UA"/>
        </a:p>
      </dgm:t>
    </dgm:pt>
    <dgm:pt modelId="{1F49F804-D8C5-4F3C-8D40-33AEC5C2D999}">
      <dgm:prSet phldrT="[Текст]"/>
      <dgm:spPr/>
      <dgm:t>
        <a:bodyPr/>
        <a:lstStyle/>
        <a:p>
          <a:r>
            <a:rPr lang="uk-UA" smtClean="0"/>
            <a:t>Свідки</a:t>
          </a:r>
          <a:endParaRPr lang="uk-UA"/>
        </a:p>
      </dgm:t>
    </dgm:pt>
    <dgm:pt modelId="{25AE414A-417C-4536-A4EC-F0FD225B10E4}" type="parTrans" cxnId="{4C2D365F-396B-44B0-AFFA-45F9CF36B742}">
      <dgm:prSet/>
      <dgm:spPr/>
      <dgm:t>
        <a:bodyPr/>
        <a:lstStyle/>
        <a:p>
          <a:endParaRPr lang="uk-UA"/>
        </a:p>
      </dgm:t>
    </dgm:pt>
    <dgm:pt modelId="{763BC749-8508-4769-8EA7-D4E530FB4BFD}" type="sibTrans" cxnId="{4C2D365F-396B-44B0-AFFA-45F9CF36B742}">
      <dgm:prSet/>
      <dgm:spPr/>
      <dgm:t>
        <a:bodyPr/>
        <a:lstStyle/>
        <a:p>
          <a:endParaRPr lang="uk-UA"/>
        </a:p>
      </dgm:t>
    </dgm:pt>
    <dgm:pt modelId="{5BDD9AAB-F27A-49A7-8AC5-410E8D4EFCE0}">
      <dgm:prSet/>
      <dgm:spPr/>
      <dgm:t>
        <a:bodyPr/>
        <a:lstStyle/>
        <a:p>
          <a:endParaRPr lang="uk-UA"/>
        </a:p>
      </dgm:t>
    </dgm:pt>
    <dgm:pt modelId="{3B5B7D07-174E-400B-9FB5-17F904CAB66C}" type="parTrans" cxnId="{9492CCB1-5502-467F-9163-68E4B03AAEDF}">
      <dgm:prSet/>
      <dgm:spPr/>
      <dgm:t>
        <a:bodyPr/>
        <a:lstStyle/>
        <a:p>
          <a:endParaRPr lang="uk-UA"/>
        </a:p>
      </dgm:t>
    </dgm:pt>
    <dgm:pt modelId="{269A9CEB-0D11-48ED-8E82-13CBCBCED87F}" type="sibTrans" cxnId="{9492CCB1-5502-467F-9163-68E4B03AAEDF}">
      <dgm:prSet/>
      <dgm:spPr/>
      <dgm:t>
        <a:bodyPr/>
        <a:lstStyle/>
        <a:p>
          <a:endParaRPr lang="uk-UA"/>
        </a:p>
      </dgm:t>
    </dgm:pt>
    <dgm:pt modelId="{B012ACCE-46B9-40A3-B4B7-DC481BBE3CB5}" type="pres">
      <dgm:prSet presAssocID="{C2BD782C-9BAF-404F-B16F-6350327DD77C}" presName="cycle" presStyleCnt="0">
        <dgm:presLayoutVars>
          <dgm:chMax val="1"/>
          <dgm:dir/>
          <dgm:animLvl val="ctr"/>
          <dgm:resizeHandles val="exact"/>
        </dgm:presLayoutVars>
      </dgm:prSet>
      <dgm:spPr/>
      <dgm:t>
        <a:bodyPr/>
        <a:lstStyle/>
        <a:p>
          <a:endParaRPr lang="ru-RU"/>
        </a:p>
      </dgm:t>
    </dgm:pt>
    <dgm:pt modelId="{C1E1BF74-C077-4FDE-8545-C9053BEDD2BA}" type="pres">
      <dgm:prSet presAssocID="{EF4C97DA-6134-40AA-9A8A-4C64BF87BBF9}" presName="centerShape" presStyleLbl="node0" presStyleIdx="0" presStyleCnt="1" custLinFactNeighborX="-6075" custLinFactNeighborY="-1785"/>
      <dgm:spPr/>
      <dgm:t>
        <a:bodyPr/>
        <a:lstStyle/>
        <a:p>
          <a:endParaRPr lang="ru-RU"/>
        </a:p>
      </dgm:t>
    </dgm:pt>
    <dgm:pt modelId="{8462A2A3-ABAF-405E-98FA-0B005E5FF189}" type="pres">
      <dgm:prSet presAssocID="{44AF0A38-72DF-4F4A-9751-75F87B99636B}" presName="parTrans" presStyleLbl="bgSibTrans2D1" presStyleIdx="0" presStyleCnt="4"/>
      <dgm:spPr/>
      <dgm:t>
        <a:bodyPr/>
        <a:lstStyle/>
        <a:p>
          <a:endParaRPr lang="ru-RU"/>
        </a:p>
      </dgm:t>
    </dgm:pt>
    <dgm:pt modelId="{DE345514-B840-4364-8C4A-CC8239989C02}" type="pres">
      <dgm:prSet presAssocID="{6F4A7150-7B8D-4C79-851E-2BD0BEF6595E}" presName="node" presStyleLbl="node1" presStyleIdx="0" presStyleCnt="4" custRadScaleRad="127397" custRadScaleInc="-7285">
        <dgm:presLayoutVars>
          <dgm:bulletEnabled val="1"/>
        </dgm:presLayoutVars>
      </dgm:prSet>
      <dgm:spPr/>
      <dgm:t>
        <a:bodyPr/>
        <a:lstStyle/>
        <a:p>
          <a:endParaRPr lang="ru-RU"/>
        </a:p>
      </dgm:t>
    </dgm:pt>
    <dgm:pt modelId="{447F68E5-77C7-4DBF-88D6-8EED63A75633}" type="pres">
      <dgm:prSet presAssocID="{97F3D685-B2EC-4A78-BC82-121771FD5AD5}" presName="parTrans" presStyleLbl="bgSibTrans2D1" presStyleIdx="1" presStyleCnt="4"/>
      <dgm:spPr/>
      <dgm:t>
        <a:bodyPr/>
        <a:lstStyle/>
        <a:p>
          <a:endParaRPr lang="ru-RU"/>
        </a:p>
      </dgm:t>
    </dgm:pt>
    <dgm:pt modelId="{B7C51EF9-EA3E-45C8-BE06-A32B51E88B26}" type="pres">
      <dgm:prSet presAssocID="{063DD9C1-9DBA-4246-8457-19D4E40B75BB}" presName="node" presStyleLbl="node1" presStyleIdx="1" presStyleCnt="4" custRadScaleRad="129279" custRadScaleInc="-30796">
        <dgm:presLayoutVars>
          <dgm:bulletEnabled val="1"/>
        </dgm:presLayoutVars>
      </dgm:prSet>
      <dgm:spPr/>
      <dgm:t>
        <a:bodyPr/>
        <a:lstStyle/>
        <a:p>
          <a:endParaRPr lang="ru-RU"/>
        </a:p>
      </dgm:t>
    </dgm:pt>
    <dgm:pt modelId="{050A885C-B48B-4863-8E17-E27B2DD9D546}" type="pres">
      <dgm:prSet presAssocID="{25AE414A-417C-4536-A4EC-F0FD225B10E4}" presName="parTrans" presStyleLbl="bgSibTrans2D1" presStyleIdx="2" presStyleCnt="4"/>
      <dgm:spPr/>
      <dgm:t>
        <a:bodyPr/>
        <a:lstStyle/>
        <a:p>
          <a:endParaRPr lang="ru-RU"/>
        </a:p>
      </dgm:t>
    </dgm:pt>
    <dgm:pt modelId="{AF429467-7107-49EE-A60F-610023267F1C}" type="pres">
      <dgm:prSet presAssocID="{1F49F804-D8C5-4F3C-8D40-33AEC5C2D999}" presName="node" presStyleLbl="node1" presStyleIdx="2" presStyleCnt="4" custRadScaleRad="93737" custRadScaleInc="-32641">
        <dgm:presLayoutVars>
          <dgm:bulletEnabled val="1"/>
        </dgm:presLayoutVars>
      </dgm:prSet>
      <dgm:spPr/>
      <dgm:t>
        <a:bodyPr/>
        <a:lstStyle/>
        <a:p>
          <a:endParaRPr lang="ru-RU"/>
        </a:p>
      </dgm:t>
    </dgm:pt>
    <dgm:pt modelId="{036A0593-7922-421F-AF83-D0ECD526D056}" type="pres">
      <dgm:prSet presAssocID="{3B5B7D07-174E-400B-9FB5-17F904CAB66C}" presName="parTrans" presStyleLbl="bgSibTrans2D1" presStyleIdx="3" presStyleCnt="4"/>
      <dgm:spPr/>
      <dgm:t>
        <a:bodyPr/>
        <a:lstStyle/>
        <a:p>
          <a:endParaRPr lang="ru-RU"/>
        </a:p>
      </dgm:t>
    </dgm:pt>
    <dgm:pt modelId="{F2CA1850-0B7D-4250-AF85-F3486483CC0B}" type="pres">
      <dgm:prSet presAssocID="{5BDD9AAB-F27A-49A7-8AC5-410E8D4EFCE0}" presName="node" presStyleLbl="node1" presStyleIdx="3" presStyleCnt="4" custRadScaleRad="130127" custRadScaleInc="-24539">
        <dgm:presLayoutVars>
          <dgm:bulletEnabled val="1"/>
        </dgm:presLayoutVars>
      </dgm:prSet>
      <dgm:spPr/>
      <dgm:t>
        <a:bodyPr/>
        <a:lstStyle/>
        <a:p>
          <a:endParaRPr lang="ru-RU"/>
        </a:p>
      </dgm:t>
    </dgm:pt>
  </dgm:ptLst>
  <dgm:cxnLst>
    <dgm:cxn modelId="{079D4D11-0495-4D93-B86D-C2D59FFBFF8B}" srcId="{C2BD782C-9BAF-404F-B16F-6350327DD77C}" destId="{EF4C97DA-6134-40AA-9A8A-4C64BF87BBF9}" srcOrd="0" destOrd="0" parTransId="{F7DDEA90-AC27-4220-827C-597856D7E9D9}" sibTransId="{0AEB408D-7AAC-4C3C-9280-69D77DD9F730}"/>
    <dgm:cxn modelId="{84B2D4D7-B8A6-4F49-90DC-29E709991A1F}" type="presOf" srcId="{6F4A7150-7B8D-4C79-851E-2BD0BEF6595E}" destId="{DE345514-B840-4364-8C4A-CC8239989C02}" srcOrd="0" destOrd="0" presId="urn:microsoft.com/office/officeart/2005/8/layout/radial4"/>
    <dgm:cxn modelId="{B2781DC1-4B6C-4158-9FCD-C5FDC7A74FCD}" type="presOf" srcId="{1F49F804-D8C5-4F3C-8D40-33AEC5C2D999}" destId="{AF429467-7107-49EE-A60F-610023267F1C}" srcOrd="0" destOrd="0" presId="urn:microsoft.com/office/officeart/2005/8/layout/radial4"/>
    <dgm:cxn modelId="{D2C8961E-AD27-4F8E-889A-978F29447C1D}" type="presOf" srcId="{97F3D685-B2EC-4A78-BC82-121771FD5AD5}" destId="{447F68E5-77C7-4DBF-88D6-8EED63A75633}" srcOrd="0" destOrd="0" presId="urn:microsoft.com/office/officeart/2005/8/layout/radial4"/>
    <dgm:cxn modelId="{FB3201E6-B2BB-4B5C-A064-1CDC861E782D}" type="presOf" srcId="{EF4C97DA-6134-40AA-9A8A-4C64BF87BBF9}" destId="{C1E1BF74-C077-4FDE-8545-C9053BEDD2BA}" srcOrd="0" destOrd="0" presId="urn:microsoft.com/office/officeart/2005/8/layout/radial4"/>
    <dgm:cxn modelId="{77D44C37-3933-4A3A-9B8C-3CE220E531B0}" type="presOf" srcId="{5BDD9AAB-F27A-49A7-8AC5-410E8D4EFCE0}" destId="{F2CA1850-0B7D-4250-AF85-F3486483CC0B}" srcOrd="0" destOrd="0" presId="urn:microsoft.com/office/officeart/2005/8/layout/radial4"/>
    <dgm:cxn modelId="{794E83FD-E471-4678-BCBA-BA64B0BACDAE}" type="presOf" srcId="{063DD9C1-9DBA-4246-8457-19D4E40B75BB}" destId="{B7C51EF9-EA3E-45C8-BE06-A32B51E88B26}" srcOrd="0" destOrd="0" presId="urn:microsoft.com/office/officeart/2005/8/layout/radial4"/>
    <dgm:cxn modelId="{9DEB46B7-F10A-4ECF-A8E3-E06325B25B6B}" type="presOf" srcId="{25AE414A-417C-4536-A4EC-F0FD225B10E4}" destId="{050A885C-B48B-4863-8E17-E27B2DD9D546}" srcOrd="0" destOrd="0" presId="urn:microsoft.com/office/officeart/2005/8/layout/radial4"/>
    <dgm:cxn modelId="{5224D08B-00EC-4A89-ADB1-52D62444C20E}" type="presOf" srcId="{44AF0A38-72DF-4F4A-9751-75F87B99636B}" destId="{8462A2A3-ABAF-405E-98FA-0B005E5FF189}" srcOrd="0" destOrd="0" presId="urn:microsoft.com/office/officeart/2005/8/layout/radial4"/>
    <dgm:cxn modelId="{9492CCB1-5502-467F-9163-68E4B03AAEDF}" srcId="{EF4C97DA-6134-40AA-9A8A-4C64BF87BBF9}" destId="{5BDD9AAB-F27A-49A7-8AC5-410E8D4EFCE0}" srcOrd="3" destOrd="0" parTransId="{3B5B7D07-174E-400B-9FB5-17F904CAB66C}" sibTransId="{269A9CEB-0D11-48ED-8E82-13CBCBCED87F}"/>
    <dgm:cxn modelId="{4C2D365F-396B-44B0-AFFA-45F9CF36B742}" srcId="{EF4C97DA-6134-40AA-9A8A-4C64BF87BBF9}" destId="{1F49F804-D8C5-4F3C-8D40-33AEC5C2D999}" srcOrd="2" destOrd="0" parTransId="{25AE414A-417C-4536-A4EC-F0FD225B10E4}" sibTransId="{763BC749-8508-4769-8EA7-D4E530FB4BFD}"/>
    <dgm:cxn modelId="{05976D4E-AA1F-41D6-9373-DA85E3A681C1}" type="presOf" srcId="{C2BD782C-9BAF-404F-B16F-6350327DD77C}" destId="{B012ACCE-46B9-40A3-B4B7-DC481BBE3CB5}" srcOrd="0" destOrd="0" presId="urn:microsoft.com/office/officeart/2005/8/layout/radial4"/>
    <dgm:cxn modelId="{5FC37A31-2DE5-4B10-B9E5-B2667F1DA938}" srcId="{EF4C97DA-6134-40AA-9A8A-4C64BF87BBF9}" destId="{063DD9C1-9DBA-4246-8457-19D4E40B75BB}" srcOrd="1" destOrd="0" parTransId="{97F3D685-B2EC-4A78-BC82-121771FD5AD5}" sibTransId="{B194E77E-9D87-4862-99B1-B770CF48B389}"/>
    <dgm:cxn modelId="{7F9032EE-B562-465F-B1EF-0175714240E0}" type="presOf" srcId="{3B5B7D07-174E-400B-9FB5-17F904CAB66C}" destId="{036A0593-7922-421F-AF83-D0ECD526D056}" srcOrd="0" destOrd="0" presId="urn:microsoft.com/office/officeart/2005/8/layout/radial4"/>
    <dgm:cxn modelId="{A8384637-2EA0-4E23-A786-08DEEB6A5503}" srcId="{EF4C97DA-6134-40AA-9A8A-4C64BF87BBF9}" destId="{6F4A7150-7B8D-4C79-851E-2BD0BEF6595E}" srcOrd="0" destOrd="0" parTransId="{44AF0A38-72DF-4F4A-9751-75F87B99636B}" sibTransId="{8B9824F1-D7AF-49B4-8F8F-2239C04649CE}"/>
    <dgm:cxn modelId="{E783B1C7-3F22-41E6-9923-3B315D5D5793}" type="presParOf" srcId="{B012ACCE-46B9-40A3-B4B7-DC481BBE3CB5}" destId="{C1E1BF74-C077-4FDE-8545-C9053BEDD2BA}" srcOrd="0" destOrd="0" presId="urn:microsoft.com/office/officeart/2005/8/layout/radial4"/>
    <dgm:cxn modelId="{5BA6CE96-F452-4C66-A43F-B217E6000001}" type="presParOf" srcId="{B012ACCE-46B9-40A3-B4B7-DC481BBE3CB5}" destId="{8462A2A3-ABAF-405E-98FA-0B005E5FF189}" srcOrd="1" destOrd="0" presId="urn:microsoft.com/office/officeart/2005/8/layout/radial4"/>
    <dgm:cxn modelId="{92DF4649-CEF8-4589-A87D-85E02AE62FDC}" type="presParOf" srcId="{B012ACCE-46B9-40A3-B4B7-DC481BBE3CB5}" destId="{DE345514-B840-4364-8C4A-CC8239989C02}" srcOrd="2" destOrd="0" presId="urn:microsoft.com/office/officeart/2005/8/layout/radial4"/>
    <dgm:cxn modelId="{AD5C7820-00F1-4B3A-9021-DD5253901532}" type="presParOf" srcId="{B012ACCE-46B9-40A3-B4B7-DC481BBE3CB5}" destId="{447F68E5-77C7-4DBF-88D6-8EED63A75633}" srcOrd="3" destOrd="0" presId="urn:microsoft.com/office/officeart/2005/8/layout/radial4"/>
    <dgm:cxn modelId="{2A6041C9-AF1F-4165-884B-AE8A8389C26B}" type="presParOf" srcId="{B012ACCE-46B9-40A3-B4B7-DC481BBE3CB5}" destId="{B7C51EF9-EA3E-45C8-BE06-A32B51E88B26}" srcOrd="4" destOrd="0" presId="urn:microsoft.com/office/officeart/2005/8/layout/radial4"/>
    <dgm:cxn modelId="{0E01B0DE-4F98-4EE8-ABB1-44DD680F7276}" type="presParOf" srcId="{B012ACCE-46B9-40A3-B4B7-DC481BBE3CB5}" destId="{050A885C-B48B-4863-8E17-E27B2DD9D546}" srcOrd="5" destOrd="0" presId="urn:microsoft.com/office/officeart/2005/8/layout/radial4"/>
    <dgm:cxn modelId="{C0E35E89-973C-4AB7-9478-EC4A3D047897}" type="presParOf" srcId="{B012ACCE-46B9-40A3-B4B7-DC481BBE3CB5}" destId="{AF429467-7107-49EE-A60F-610023267F1C}" srcOrd="6" destOrd="0" presId="urn:microsoft.com/office/officeart/2005/8/layout/radial4"/>
    <dgm:cxn modelId="{E01CF73C-AE99-44F5-86BE-4D640DA98552}" type="presParOf" srcId="{B012ACCE-46B9-40A3-B4B7-DC481BBE3CB5}" destId="{036A0593-7922-421F-AF83-D0ECD526D056}" srcOrd="7" destOrd="0" presId="urn:microsoft.com/office/officeart/2005/8/layout/radial4"/>
    <dgm:cxn modelId="{20561A1C-8141-4B32-B7F2-7F32E15D2709}" type="presParOf" srcId="{B012ACCE-46B9-40A3-B4B7-DC481BBE3CB5}" destId="{F2CA1850-0B7D-4250-AF85-F3486483CC0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98DCE-5252-44ED-B020-58C2A1C9F0DA}" type="doc">
      <dgm:prSet loTypeId="urn:microsoft.com/office/officeart/2005/8/layout/vList3#1" loCatId="list" qsTypeId="urn:microsoft.com/office/officeart/2005/8/quickstyle/simple1" qsCatId="simple" csTypeId="urn:microsoft.com/office/officeart/2005/8/colors/accent1_2" csCatId="accent1" phldr="1"/>
      <dgm:spPr/>
    </dgm:pt>
    <dgm:pt modelId="{C9FF0636-FEDB-47FC-92F7-245D7FAF68E2}">
      <dgm:prSet phldrT="[Текст]" custT="1">
        <dgm:style>
          <a:lnRef idx="1">
            <a:schemeClr val="dk1"/>
          </a:lnRef>
          <a:fillRef idx="2">
            <a:schemeClr val="dk1"/>
          </a:fillRef>
          <a:effectRef idx="1">
            <a:schemeClr val="dk1"/>
          </a:effectRef>
          <a:fontRef idx="minor">
            <a:schemeClr val="dk1"/>
          </a:fontRef>
        </dgm:style>
      </dgm:prSet>
      <dgm:spPr>
        <a:solidFill>
          <a:schemeClr val="accent2">
            <a:lumMod val="60000"/>
            <a:lumOff val="40000"/>
          </a:schemeClr>
        </a:solidFill>
      </dgm:spPr>
      <dgm:t>
        <a:bodyPr/>
        <a:lstStyle/>
        <a:p>
          <a:endParaRPr lang="uk-UA" sz="2000" dirty="0" smtClean="0"/>
        </a:p>
        <a:p>
          <a:r>
            <a:rPr lang="uk-UA" sz="2000" dirty="0" smtClean="0"/>
            <a:t>Протокол огляду предметів;</a:t>
          </a:r>
        </a:p>
        <a:p>
          <a:r>
            <a:rPr lang="ru-RU" sz="2000" dirty="0" smtClean="0"/>
            <a:t>Постанову про </a:t>
          </a:r>
          <a:r>
            <a:rPr lang="ru-RU" sz="2000" dirty="0" err="1" smtClean="0"/>
            <a:t>визнання</a:t>
          </a:r>
          <a:r>
            <a:rPr lang="ru-RU" sz="2000" dirty="0" smtClean="0"/>
            <a:t> </a:t>
          </a:r>
          <a:r>
            <a:rPr lang="ru-RU" sz="2000" dirty="0" err="1" smtClean="0"/>
            <a:t>речових</a:t>
          </a:r>
          <a:r>
            <a:rPr lang="ru-RU" sz="2000" dirty="0" smtClean="0"/>
            <a:t> </a:t>
          </a:r>
          <a:r>
            <a:rPr lang="ru-RU" sz="2000" dirty="0" err="1" smtClean="0"/>
            <a:t>доказів</a:t>
          </a:r>
          <a:r>
            <a:rPr lang="ru-RU" sz="2000" dirty="0" smtClean="0"/>
            <a:t> та передачу на </a:t>
          </a:r>
          <a:r>
            <a:rPr lang="ru-RU" sz="2000" dirty="0" err="1" smtClean="0"/>
            <a:t>зберігання</a:t>
          </a:r>
          <a:endParaRPr lang="uk-UA" sz="2000" dirty="0" smtClean="0"/>
        </a:p>
        <a:p>
          <a:endParaRPr lang="uk-UA" sz="2400" dirty="0"/>
        </a:p>
      </dgm:t>
    </dgm:pt>
    <dgm:pt modelId="{0D57F1F5-88F0-4A52-AA69-F47DF401800D}" type="parTrans" cxnId="{67538827-5B07-401E-BB16-651B5DEE96F6}">
      <dgm:prSet/>
      <dgm:spPr/>
      <dgm:t>
        <a:bodyPr/>
        <a:lstStyle/>
        <a:p>
          <a:endParaRPr lang="uk-UA"/>
        </a:p>
      </dgm:t>
    </dgm:pt>
    <dgm:pt modelId="{00C6A034-953A-4EB5-8219-02CC08856BE8}" type="sibTrans" cxnId="{67538827-5B07-401E-BB16-651B5DEE96F6}">
      <dgm:prSet/>
      <dgm:spPr/>
      <dgm:t>
        <a:bodyPr/>
        <a:lstStyle/>
        <a:p>
          <a:endParaRPr lang="uk-UA"/>
        </a:p>
      </dgm:t>
    </dgm:pt>
    <dgm:pt modelId="{31FF8BA1-1774-48C7-8AF5-DEAA0FA6E607}">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800" dirty="0" err="1" smtClean="0"/>
            <a:t>Квитанція</a:t>
          </a:r>
          <a:r>
            <a:rPr lang="ru-RU" sz="1800" dirty="0" smtClean="0"/>
            <a:t> про </a:t>
          </a:r>
          <a:r>
            <a:rPr lang="ru-RU" sz="1800" dirty="0" err="1" smtClean="0"/>
            <a:t>прийняття</a:t>
          </a:r>
          <a:r>
            <a:rPr lang="ru-RU" sz="1800" dirty="0" smtClean="0"/>
            <a:t> на </a:t>
          </a:r>
          <a:r>
            <a:rPr lang="ru-RU" sz="1800" dirty="0" err="1" smtClean="0"/>
            <a:t>зберігання</a:t>
          </a:r>
          <a:r>
            <a:rPr lang="ru-RU" sz="1800" dirty="0" smtClean="0"/>
            <a:t> </a:t>
          </a:r>
          <a:r>
            <a:rPr lang="ru-RU" sz="1800" dirty="0" err="1" smtClean="0"/>
            <a:t>речових</a:t>
          </a:r>
          <a:r>
            <a:rPr lang="ru-RU" sz="1800" dirty="0" smtClean="0"/>
            <a:t> </a:t>
          </a:r>
          <a:r>
            <a:rPr lang="ru-RU" sz="1800" dirty="0" err="1" smtClean="0"/>
            <a:t>доказів</a:t>
          </a:r>
          <a:r>
            <a:rPr lang="ru-RU" sz="1800" dirty="0" smtClean="0"/>
            <a:t>. </a:t>
          </a:r>
          <a:r>
            <a:rPr lang="uk-UA" sz="1800" dirty="0" smtClean="0">
              <a:solidFill>
                <a:schemeClr val="tx1"/>
              </a:solidFill>
            </a:rPr>
            <a:t>Перевірити передачу речових доказів суду в журналі обліку речових доказів в день надходження, (довідка про речові докази. перед оглядом речового доказу в судовому засіданні суд має оглянути упаковку й оголосити її характеристики під запис</a:t>
          </a:r>
          <a:endParaRPr lang="uk-UA" sz="1800" dirty="0"/>
        </a:p>
      </dgm:t>
    </dgm:pt>
    <dgm:pt modelId="{4E76DE22-5CCE-4DD2-9BBD-6BEC0D580F81}" type="parTrans" cxnId="{79826C1C-0C93-4B10-B884-8F467D3A3768}">
      <dgm:prSet/>
      <dgm:spPr/>
      <dgm:t>
        <a:bodyPr/>
        <a:lstStyle/>
        <a:p>
          <a:endParaRPr lang="uk-UA"/>
        </a:p>
      </dgm:t>
    </dgm:pt>
    <dgm:pt modelId="{194BA0B9-2ACD-4E54-83E7-3C18F6004A2C}" type="sibTrans" cxnId="{79826C1C-0C93-4B10-B884-8F467D3A3768}">
      <dgm:prSet/>
      <dgm:spPr/>
      <dgm:t>
        <a:bodyPr/>
        <a:lstStyle/>
        <a:p>
          <a:endParaRPr lang="uk-UA"/>
        </a:p>
      </dgm:t>
    </dgm:pt>
    <dgm:pt modelId="{2E01FC90-5D00-41A3-8181-0D2C93CFB34F}">
      <dgm:prSet phldrT="[Текст]" custT="1">
        <dgm:style>
          <a:lnRef idx="1">
            <a:schemeClr val="dk1"/>
          </a:lnRef>
          <a:fillRef idx="2">
            <a:schemeClr val="dk1"/>
          </a:fillRef>
          <a:effectRef idx="1">
            <a:schemeClr val="dk1"/>
          </a:effectRef>
          <a:fontRef idx="minor">
            <a:schemeClr val="dk1"/>
          </a:fontRef>
        </dgm:style>
      </dgm:prSet>
      <dgm:spPr>
        <a:solidFill>
          <a:schemeClr val="accent2">
            <a:lumMod val="60000"/>
            <a:lumOff val="40000"/>
          </a:schemeClr>
        </a:solidFill>
      </dgm:spPr>
      <dgm:t>
        <a:bodyPr/>
        <a:lstStyle/>
        <a:p>
          <a:endParaRPr lang="ru-RU" sz="2000" dirty="0" smtClean="0"/>
        </a:p>
        <a:p>
          <a:r>
            <a:rPr lang="ru-RU" sz="2000" dirty="0" smtClean="0"/>
            <a:t>Постанова про </a:t>
          </a:r>
          <a:r>
            <a:rPr lang="ru-RU" sz="2000" dirty="0" err="1" smtClean="0"/>
            <a:t>визнання</a:t>
          </a:r>
          <a:r>
            <a:rPr lang="ru-RU" sz="2000" dirty="0" smtClean="0"/>
            <a:t>, </a:t>
          </a:r>
          <a:r>
            <a:rPr lang="ru-RU" sz="2000" dirty="0" err="1" smtClean="0"/>
            <a:t>приєднання</a:t>
          </a:r>
          <a:r>
            <a:rPr lang="ru-RU" sz="2000" dirty="0" smtClean="0"/>
            <a:t> до </a:t>
          </a:r>
          <a:r>
            <a:rPr lang="ru-RU" sz="2000" dirty="0" err="1" smtClean="0"/>
            <a:t>кримінального</a:t>
          </a:r>
          <a:r>
            <a:rPr lang="ru-RU" sz="2000" dirty="0" smtClean="0"/>
            <a:t> </a:t>
          </a:r>
          <a:r>
            <a:rPr lang="ru-RU" sz="2000" dirty="0" err="1" smtClean="0"/>
            <a:t>провадження</a:t>
          </a:r>
          <a:r>
            <a:rPr lang="ru-RU" sz="2000" dirty="0" smtClean="0"/>
            <a:t> </a:t>
          </a:r>
          <a:r>
            <a:rPr lang="ru-RU" sz="2000" dirty="0" err="1" smtClean="0"/>
            <a:t>речових</a:t>
          </a:r>
          <a:r>
            <a:rPr lang="ru-RU" sz="2000" dirty="0" smtClean="0"/>
            <a:t> </a:t>
          </a:r>
          <a:r>
            <a:rPr lang="ru-RU" sz="2000" dirty="0" err="1" smtClean="0"/>
            <a:t>доказів</a:t>
          </a:r>
          <a:r>
            <a:rPr lang="ru-RU" sz="2000" dirty="0" smtClean="0"/>
            <a:t> та передачу </a:t>
          </a:r>
          <a:r>
            <a:rPr lang="ru-RU" sz="2000" dirty="0" err="1" smtClean="0"/>
            <a:t>їх</a:t>
          </a:r>
          <a:r>
            <a:rPr lang="ru-RU" sz="2000" dirty="0" smtClean="0"/>
            <a:t> на </a:t>
          </a:r>
          <a:r>
            <a:rPr lang="ru-RU" sz="2000" dirty="0" err="1" smtClean="0"/>
            <a:t>зберігання</a:t>
          </a:r>
          <a:r>
            <a:rPr lang="ru-RU" sz="2000" dirty="0" smtClean="0"/>
            <a:t> у </a:t>
          </a:r>
          <a:r>
            <a:rPr lang="ru-RU" sz="2000" dirty="0" err="1" smtClean="0"/>
            <a:t>касу</a:t>
          </a:r>
          <a:r>
            <a:rPr lang="ru-RU" sz="2000" dirty="0" smtClean="0"/>
            <a:t> </a:t>
          </a:r>
          <a:r>
            <a:rPr lang="ru-RU" sz="2000" dirty="0" err="1" smtClean="0"/>
            <a:t>фінансового</a:t>
          </a:r>
          <a:r>
            <a:rPr lang="ru-RU" sz="2000" dirty="0" smtClean="0"/>
            <a:t> сектору</a:t>
          </a:r>
          <a:endParaRPr lang="uk-UA" sz="2000" dirty="0" smtClean="0"/>
        </a:p>
        <a:p>
          <a:endParaRPr lang="uk-UA" sz="2400" dirty="0"/>
        </a:p>
      </dgm:t>
    </dgm:pt>
    <dgm:pt modelId="{9A51A61B-E5B9-4AA5-A63E-3D9740986355}" type="parTrans" cxnId="{BA65E194-B4D5-45D8-B8E3-69E203F89924}">
      <dgm:prSet/>
      <dgm:spPr/>
      <dgm:t>
        <a:bodyPr/>
        <a:lstStyle/>
        <a:p>
          <a:endParaRPr lang="uk-UA"/>
        </a:p>
      </dgm:t>
    </dgm:pt>
    <dgm:pt modelId="{1CF01B98-5C4A-4427-91A9-F8F273CA0C64}" type="sibTrans" cxnId="{BA65E194-B4D5-45D8-B8E3-69E203F89924}">
      <dgm:prSet/>
      <dgm:spPr/>
      <dgm:t>
        <a:bodyPr/>
        <a:lstStyle/>
        <a:p>
          <a:endParaRPr lang="uk-UA"/>
        </a:p>
      </dgm:t>
    </dgm:pt>
    <dgm:pt modelId="{D19BE9B0-BFB1-46BB-8F1C-AFFA457A3C7C}" type="pres">
      <dgm:prSet presAssocID="{A3598DCE-5252-44ED-B020-58C2A1C9F0DA}" presName="linearFlow" presStyleCnt="0">
        <dgm:presLayoutVars>
          <dgm:dir/>
          <dgm:resizeHandles val="exact"/>
        </dgm:presLayoutVars>
      </dgm:prSet>
      <dgm:spPr/>
    </dgm:pt>
    <dgm:pt modelId="{F356F25A-ACBF-40F9-B77C-A3497948AB31}" type="pres">
      <dgm:prSet presAssocID="{C9FF0636-FEDB-47FC-92F7-245D7FAF68E2}" presName="composite" presStyleCnt="0"/>
      <dgm:spPr/>
    </dgm:pt>
    <dgm:pt modelId="{5FBE9AEC-E040-4510-A245-A249DF75AB90}" type="pres">
      <dgm:prSet presAssocID="{C9FF0636-FEDB-47FC-92F7-245D7FAF68E2}" presName="imgShp" presStyleLbl="fgImgPlace1" presStyleIdx="0" presStyleCnt="3" custLinFactNeighborX="-37856" custLinFactNeighborY="-2027"/>
      <dgm:spPr>
        <a:blipFill rotWithShape="1">
          <a:blip xmlns:r="http://schemas.openxmlformats.org/officeDocument/2006/relationships" r:embed="rId1"/>
          <a:stretch>
            <a:fillRect/>
          </a:stretch>
        </a:blipFill>
      </dgm:spPr>
    </dgm:pt>
    <dgm:pt modelId="{AEE842E6-B80D-4CEF-AF4A-9CB22B6C24BA}" type="pres">
      <dgm:prSet presAssocID="{C9FF0636-FEDB-47FC-92F7-245D7FAF68E2}" presName="txShp" presStyleLbl="node1" presStyleIdx="0" presStyleCnt="3" custScaleX="111945" custLinFactNeighborX="6807" custLinFactNeighborY="-1715">
        <dgm:presLayoutVars>
          <dgm:bulletEnabled val="1"/>
        </dgm:presLayoutVars>
      </dgm:prSet>
      <dgm:spPr/>
      <dgm:t>
        <a:bodyPr/>
        <a:lstStyle/>
        <a:p>
          <a:endParaRPr lang="uk-UA"/>
        </a:p>
      </dgm:t>
    </dgm:pt>
    <dgm:pt modelId="{94F1357D-3AD4-4DD7-80A8-8E3F5C2BD8AA}" type="pres">
      <dgm:prSet presAssocID="{00C6A034-953A-4EB5-8219-02CC08856BE8}" presName="spacing" presStyleCnt="0"/>
      <dgm:spPr/>
    </dgm:pt>
    <dgm:pt modelId="{BE31BE1C-A65F-4703-BA2C-4CBC01C5E8F2}" type="pres">
      <dgm:prSet presAssocID="{31FF8BA1-1774-48C7-8AF5-DEAA0FA6E607}" presName="composite" presStyleCnt="0"/>
      <dgm:spPr/>
    </dgm:pt>
    <dgm:pt modelId="{0677EE4A-3541-493C-AE37-452587AF9AEF}" type="pres">
      <dgm:prSet presAssocID="{31FF8BA1-1774-48C7-8AF5-DEAA0FA6E607}" presName="imgShp" presStyleLbl="fgImgPlace1" presStyleIdx="1" presStyleCnt="3" custLinFactNeighborX="-76428" custLinFactNeighborY="4022"/>
      <dgm:spPr>
        <a:blipFill rotWithShape="1">
          <a:blip xmlns:r="http://schemas.openxmlformats.org/officeDocument/2006/relationships" r:embed="rId2"/>
          <a:stretch>
            <a:fillRect/>
          </a:stretch>
        </a:blipFill>
      </dgm:spPr>
    </dgm:pt>
    <dgm:pt modelId="{CF9D12C0-6C3C-4802-AB3C-2598AE8285D5}" type="pres">
      <dgm:prSet presAssocID="{31FF8BA1-1774-48C7-8AF5-DEAA0FA6E607}" presName="txShp" presStyleLbl="node1" presStyleIdx="1" presStyleCnt="3" custScaleX="128524" custScaleY="132903" custLinFactNeighborX="11139">
        <dgm:presLayoutVars>
          <dgm:bulletEnabled val="1"/>
        </dgm:presLayoutVars>
      </dgm:prSet>
      <dgm:spPr/>
      <dgm:t>
        <a:bodyPr/>
        <a:lstStyle/>
        <a:p>
          <a:endParaRPr lang="uk-UA"/>
        </a:p>
      </dgm:t>
    </dgm:pt>
    <dgm:pt modelId="{D0AA008D-BBA4-4643-8FFC-E3FB0CC34FFF}" type="pres">
      <dgm:prSet presAssocID="{194BA0B9-2ACD-4E54-83E7-3C18F6004A2C}" presName="spacing" presStyleCnt="0"/>
      <dgm:spPr/>
    </dgm:pt>
    <dgm:pt modelId="{70D638DE-D6D9-45A8-AD3E-2B272EF4DD63}" type="pres">
      <dgm:prSet presAssocID="{2E01FC90-5D00-41A3-8181-0D2C93CFB34F}" presName="composite" presStyleCnt="0"/>
      <dgm:spPr/>
    </dgm:pt>
    <dgm:pt modelId="{26F9C3E9-5659-4E7D-AFEE-1F72FBE0EBFD}" type="pres">
      <dgm:prSet presAssocID="{2E01FC90-5D00-41A3-8181-0D2C93CFB34F}" presName="imgShp" presStyleLbl="fgImgPlace1" presStyleIdx="2" presStyleCnt="3"/>
      <dgm:spPr>
        <a:blipFill rotWithShape="1">
          <a:blip xmlns:r="http://schemas.openxmlformats.org/officeDocument/2006/relationships" r:embed="rId3"/>
          <a:stretch>
            <a:fillRect/>
          </a:stretch>
        </a:blipFill>
      </dgm:spPr>
    </dgm:pt>
    <dgm:pt modelId="{C39ACF63-34BF-47BA-AB77-932423CFAB90}" type="pres">
      <dgm:prSet presAssocID="{2E01FC90-5D00-41A3-8181-0D2C93CFB34F}" presName="txShp" presStyleLbl="node1" presStyleIdx="2" presStyleCnt="3" custScaleX="110707" custLinFactNeighborX="11139" custLinFactNeighborY="-1715">
        <dgm:presLayoutVars>
          <dgm:bulletEnabled val="1"/>
        </dgm:presLayoutVars>
      </dgm:prSet>
      <dgm:spPr/>
      <dgm:t>
        <a:bodyPr/>
        <a:lstStyle/>
        <a:p>
          <a:endParaRPr lang="uk-UA"/>
        </a:p>
      </dgm:t>
    </dgm:pt>
  </dgm:ptLst>
  <dgm:cxnLst>
    <dgm:cxn modelId="{323AC58A-D958-498A-9E3A-05C407FD4865}" type="presOf" srcId="{A3598DCE-5252-44ED-B020-58C2A1C9F0DA}" destId="{D19BE9B0-BFB1-46BB-8F1C-AFFA457A3C7C}" srcOrd="0" destOrd="0" presId="urn:microsoft.com/office/officeart/2005/8/layout/vList3#1"/>
    <dgm:cxn modelId="{67538827-5B07-401E-BB16-651B5DEE96F6}" srcId="{A3598DCE-5252-44ED-B020-58C2A1C9F0DA}" destId="{C9FF0636-FEDB-47FC-92F7-245D7FAF68E2}" srcOrd="0" destOrd="0" parTransId="{0D57F1F5-88F0-4A52-AA69-F47DF401800D}" sibTransId="{00C6A034-953A-4EB5-8219-02CC08856BE8}"/>
    <dgm:cxn modelId="{79826C1C-0C93-4B10-B884-8F467D3A3768}" srcId="{A3598DCE-5252-44ED-B020-58C2A1C9F0DA}" destId="{31FF8BA1-1774-48C7-8AF5-DEAA0FA6E607}" srcOrd="1" destOrd="0" parTransId="{4E76DE22-5CCE-4DD2-9BBD-6BEC0D580F81}" sibTransId="{194BA0B9-2ACD-4E54-83E7-3C18F6004A2C}"/>
    <dgm:cxn modelId="{B1DE4C33-A5A6-41D5-BA0C-FFAF19A6FA50}" type="presOf" srcId="{C9FF0636-FEDB-47FC-92F7-245D7FAF68E2}" destId="{AEE842E6-B80D-4CEF-AF4A-9CB22B6C24BA}" srcOrd="0" destOrd="0" presId="urn:microsoft.com/office/officeart/2005/8/layout/vList3#1"/>
    <dgm:cxn modelId="{965F421F-71C4-4237-9A75-3FA2CC1D90B1}" type="presOf" srcId="{2E01FC90-5D00-41A3-8181-0D2C93CFB34F}" destId="{C39ACF63-34BF-47BA-AB77-932423CFAB90}" srcOrd="0" destOrd="0" presId="urn:microsoft.com/office/officeart/2005/8/layout/vList3#1"/>
    <dgm:cxn modelId="{BA65E194-B4D5-45D8-B8E3-69E203F89924}" srcId="{A3598DCE-5252-44ED-B020-58C2A1C9F0DA}" destId="{2E01FC90-5D00-41A3-8181-0D2C93CFB34F}" srcOrd="2" destOrd="0" parTransId="{9A51A61B-E5B9-4AA5-A63E-3D9740986355}" sibTransId="{1CF01B98-5C4A-4427-91A9-F8F273CA0C64}"/>
    <dgm:cxn modelId="{52B38519-8575-4BC8-99DA-3E9F5C92BA30}" type="presOf" srcId="{31FF8BA1-1774-48C7-8AF5-DEAA0FA6E607}" destId="{CF9D12C0-6C3C-4802-AB3C-2598AE8285D5}" srcOrd="0" destOrd="0" presId="urn:microsoft.com/office/officeart/2005/8/layout/vList3#1"/>
    <dgm:cxn modelId="{911D2490-2024-4919-9D89-7C44F282CDA9}" type="presParOf" srcId="{D19BE9B0-BFB1-46BB-8F1C-AFFA457A3C7C}" destId="{F356F25A-ACBF-40F9-B77C-A3497948AB31}" srcOrd="0" destOrd="0" presId="urn:microsoft.com/office/officeart/2005/8/layout/vList3#1"/>
    <dgm:cxn modelId="{FBD6138E-2401-4E52-B870-8DBF53B48A6B}" type="presParOf" srcId="{F356F25A-ACBF-40F9-B77C-A3497948AB31}" destId="{5FBE9AEC-E040-4510-A245-A249DF75AB90}" srcOrd="0" destOrd="0" presId="urn:microsoft.com/office/officeart/2005/8/layout/vList3#1"/>
    <dgm:cxn modelId="{AE9C822A-9670-49DA-A916-EA5E695F75AE}" type="presParOf" srcId="{F356F25A-ACBF-40F9-B77C-A3497948AB31}" destId="{AEE842E6-B80D-4CEF-AF4A-9CB22B6C24BA}" srcOrd="1" destOrd="0" presId="urn:microsoft.com/office/officeart/2005/8/layout/vList3#1"/>
    <dgm:cxn modelId="{CFA2846F-C518-4751-A09B-45ABDC222EC3}" type="presParOf" srcId="{D19BE9B0-BFB1-46BB-8F1C-AFFA457A3C7C}" destId="{94F1357D-3AD4-4DD7-80A8-8E3F5C2BD8AA}" srcOrd="1" destOrd="0" presId="urn:microsoft.com/office/officeart/2005/8/layout/vList3#1"/>
    <dgm:cxn modelId="{40EFE28E-AD9F-4E4C-B805-A6B263E3A995}" type="presParOf" srcId="{D19BE9B0-BFB1-46BB-8F1C-AFFA457A3C7C}" destId="{BE31BE1C-A65F-4703-BA2C-4CBC01C5E8F2}" srcOrd="2" destOrd="0" presId="urn:microsoft.com/office/officeart/2005/8/layout/vList3#1"/>
    <dgm:cxn modelId="{76C28E0B-EBD7-4BFB-BE09-DE1C1851096D}" type="presParOf" srcId="{BE31BE1C-A65F-4703-BA2C-4CBC01C5E8F2}" destId="{0677EE4A-3541-493C-AE37-452587AF9AEF}" srcOrd="0" destOrd="0" presId="urn:microsoft.com/office/officeart/2005/8/layout/vList3#1"/>
    <dgm:cxn modelId="{9719759D-4E53-42C5-AB26-2BD7F1F82E9E}" type="presParOf" srcId="{BE31BE1C-A65F-4703-BA2C-4CBC01C5E8F2}" destId="{CF9D12C0-6C3C-4802-AB3C-2598AE8285D5}" srcOrd="1" destOrd="0" presId="urn:microsoft.com/office/officeart/2005/8/layout/vList3#1"/>
    <dgm:cxn modelId="{F1E8D837-F62F-4559-B74E-C9BC927AAD81}" type="presParOf" srcId="{D19BE9B0-BFB1-46BB-8F1C-AFFA457A3C7C}" destId="{D0AA008D-BBA4-4643-8FFC-E3FB0CC34FFF}" srcOrd="3" destOrd="0" presId="urn:microsoft.com/office/officeart/2005/8/layout/vList3#1"/>
    <dgm:cxn modelId="{202BC083-857B-4348-8F2B-D2651A866C40}" type="presParOf" srcId="{D19BE9B0-BFB1-46BB-8F1C-AFFA457A3C7C}" destId="{70D638DE-D6D9-45A8-AD3E-2B272EF4DD63}" srcOrd="4" destOrd="0" presId="urn:microsoft.com/office/officeart/2005/8/layout/vList3#1"/>
    <dgm:cxn modelId="{5AD1A0B1-8C23-48AE-B8E9-4D54A09D8D07}" type="presParOf" srcId="{70D638DE-D6D9-45A8-AD3E-2B272EF4DD63}" destId="{26F9C3E9-5659-4E7D-AFEE-1F72FBE0EBFD}" srcOrd="0" destOrd="0" presId="urn:microsoft.com/office/officeart/2005/8/layout/vList3#1"/>
    <dgm:cxn modelId="{C8C113A3-5B5F-471A-B8A3-1B27A49D3234}" type="presParOf" srcId="{70D638DE-D6D9-45A8-AD3E-2B272EF4DD63}" destId="{C39ACF63-34BF-47BA-AB77-932423CFAB9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6C095-D235-4D86-86F6-E00CC7A89EB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uk-UA"/>
        </a:p>
      </dgm:t>
    </dgm:pt>
    <dgm:pt modelId="{D1AF4AAB-85DE-46CD-AF70-71D109F381FF}">
      <dgm:prSet phldrT="[Текст]"/>
      <dgm:spPr>
        <a:solidFill>
          <a:schemeClr val="accent1">
            <a:lumMod val="60000"/>
            <a:lumOff val="40000"/>
          </a:schemeClr>
        </a:solidFill>
      </dgm:spPr>
      <dgm:t>
        <a:bodyPr/>
        <a:lstStyle/>
        <a:p>
          <a:r>
            <a:rPr lang="uk-UA" dirty="0" smtClean="0">
              <a:solidFill>
                <a:schemeClr val="tx1"/>
              </a:solidFill>
            </a:rPr>
            <a:t>ДОСЛІДЖЕННЯ речових</a:t>
          </a:r>
        </a:p>
        <a:p>
          <a:r>
            <a:rPr lang="uk-UA" dirty="0" smtClean="0">
              <a:solidFill>
                <a:schemeClr val="tx1"/>
              </a:solidFill>
            </a:rPr>
            <a:t>доказів</a:t>
          </a:r>
          <a:endParaRPr lang="uk-UA" dirty="0">
            <a:solidFill>
              <a:schemeClr val="tx1"/>
            </a:solidFill>
          </a:endParaRPr>
        </a:p>
      </dgm:t>
    </dgm:pt>
    <dgm:pt modelId="{A1BC14D8-D6AF-46C1-9C0D-429041976A52}" type="parTrans" cxnId="{B0295708-0417-47AA-9EE9-5315540E6A45}">
      <dgm:prSet/>
      <dgm:spPr/>
      <dgm:t>
        <a:bodyPr/>
        <a:lstStyle/>
        <a:p>
          <a:endParaRPr lang="uk-UA"/>
        </a:p>
      </dgm:t>
    </dgm:pt>
    <dgm:pt modelId="{CE68EB92-63E5-40E3-80EE-739FD78981D7}" type="sibTrans" cxnId="{B0295708-0417-47AA-9EE9-5315540E6A45}">
      <dgm:prSet/>
      <dgm:spPr/>
      <dgm:t>
        <a:bodyPr/>
        <a:lstStyle/>
        <a:p>
          <a:endParaRPr lang="uk-UA"/>
        </a:p>
      </dgm:t>
    </dgm:pt>
    <dgm:pt modelId="{F85ED737-C0AA-42FD-873F-F4A9FCCA2CC4}">
      <dgm:prSet phldrT="[Текст]" custT="1"/>
      <dgm:spPr>
        <a:solidFill>
          <a:schemeClr val="accent2">
            <a:lumMod val="60000"/>
            <a:lumOff val="40000"/>
            <a:alpha val="90000"/>
          </a:schemeClr>
        </a:solidFill>
      </dgm:spPr>
      <dgm:t>
        <a:bodyPr/>
        <a:lstStyle/>
        <a:p>
          <a:r>
            <a:rPr lang="uk-UA" sz="2000" smtClean="0">
              <a:latin typeface="Times New Roman" pitchFamily="18" charset="0"/>
              <a:cs typeface="Times New Roman" pitchFamily="18" charset="0"/>
            </a:rPr>
            <a:t>Неналежна упаковка, опечатування та засвідчення РД (ч.5 ст.237, Інструкція по роботі з РД)</a:t>
          </a:r>
          <a:endParaRPr lang="uk-UA" sz="2000">
            <a:latin typeface="Times New Roman" pitchFamily="18" charset="0"/>
            <a:cs typeface="Times New Roman" pitchFamily="18" charset="0"/>
          </a:endParaRPr>
        </a:p>
      </dgm:t>
    </dgm:pt>
    <dgm:pt modelId="{7C6837E1-C549-4EB2-855B-842E5E697B43}" type="parTrans" cxnId="{7B1B9353-68E1-42A0-BB6F-D5456BC7BB80}">
      <dgm:prSet/>
      <dgm:spPr/>
      <dgm:t>
        <a:bodyPr/>
        <a:lstStyle/>
        <a:p>
          <a:endParaRPr lang="uk-UA"/>
        </a:p>
      </dgm:t>
    </dgm:pt>
    <dgm:pt modelId="{88759556-98F9-42A0-B045-6723348507DC}" type="sibTrans" cxnId="{7B1B9353-68E1-42A0-BB6F-D5456BC7BB80}">
      <dgm:prSet/>
      <dgm:spPr/>
      <dgm:t>
        <a:bodyPr/>
        <a:lstStyle/>
        <a:p>
          <a:endParaRPr lang="uk-UA"/>
        </a:p>
      </dgm:t>
    </dgm:pt>
    <dgm:pt modelId="{C43C12CA-024B-4239-B0D8-83400F41E99F}">
      <dgm:prSet phldrT="[Текст]"/>
      <dgm:spPr>
        <a:solidFill>
          <a:schemeClr val="accent1">
            <a:lumMod val="60000"/>
            <a:lumOff val="40000"/>
          </a:schemeClr>
        </a:solidFill>
      </dgm:spPr>
      <dgm:t>
        <a:bodyPr/>
        <a:lstStyle/>
        <a:p>
          <a:r>
            <a:rPr lang="uk-UA" dirty="0" smtClean="0">
              <a:solidFill>
                <a:schemeClr val="tx1"/>
              </a:solidFill>
            </a:rPr>
            <a:t>письмові</a:t>
          </a:r>
        </a:p>
        <a:p>
          <a:r>
            <a:rPr lang="uk-UA" dirty="0" smtClean="0">
              <a:solidFill>
                <a:schemeClr val="tx1"/>
              </a:solidFill>
            </a:rPr>
            <a:t>докази</a:t>
          </a:r>
          <a:endParaRPr lang="uk-UA" dirty="0">
            <a:solidFill>
              <a:schemeClr val="tx1"/>
            </a:solidFill>
          </a:endParaRPr>
        </a:p>
      </dgm:t>
    </dgm:pt>
    <dgm:pt modelId="{E72FF8F9-C40F-4525-881F-D66AA4456991}" type="parTrans" cxnId="{F31B76BA-0381-4F14-A3E7-B9124DEB12E7}">
      <dgm:prSet/>
      <dgm:spPr/>
      <dgm:t>
        <a:bodyPr/>
        <a:lstStyle/>
        <a:p>
          <a:endParaRPr lang="uk-UA"/>
        </a:p>
      </dgm:t>
    </dgm:pt>
    <dgm:pt modelId="{CF41FAEF-1AFA-44A8-A7E3-B8D45566D69D}" type="sibTrans" cxnId="{F31B76BA-0381-4F14-A3E7-B9124DEB12E7}">
      <dgm:prSet/>
      <dgm:spPr/>
      <dgm:t>
        <a:bodyPr/>
        <a:lstStyle/>
        <a:p>
          <a:endParaRPr lang="uk-UA"/>
        </a:p>
      </dgm:t>
    </dgm:pt>
    <dgm:pt modelId="{5A5F412A-E8B3-48D7-89E9-2B18C35465E3}">
      <dgm:prSet phldrT="[Текст]" custT="1"/>
      <dgm:spPr>
        <a:solidFill>
          <a:schemeClr val="accent2">
            <a:lumMod val="60000"/>
            <a:lumOff val="40000"/>
            <a:alpha val="90000"/>
          </a:schemeClr>
        </a:solidFill>
      </dgm:spPr>
      <dgm:t>
        <a:bodyPr/>
        <a:lstStyle/>
        <a:p>
          <a:r>
            <a:rPr lang="uk-UA" sz="1600" smtClean="0">
              <a:latin typeface="Times New Roman" pitchFamily="18" charset="0"/>
              <a:cs typeface="Times New Roman" pitchFamily="18" charset="0"/>
            </a:rPr>
            <a:t>Складання протоколу не в ході процесуальної дії або безпосередньо після її завершення</a:t>
          </a:r>
          <a:endParaRPr lang="uk-UA" sz="1600">
            <a:latin typeface="Times New Roman" pitchFamily="18" charset="0"/>
            <a:cs typeface="Times New Roman" pitchFamily="18" charset="0"/>
          </a:endParaRPr>
        </a:p>
      </dgm:t>
    </dgm:pt>
    <dgm:pt modelId="{8071EF96-6A03-4EDF-99F5-E3B667D249A9}" type="parTrans" cxnId="{9CE9C9AD-B153-4B5A-8FF9-D9E8BFAD0B9D}">
      <dgm:prSet/>
      <dgm:spPr/>
      <dgm:t>
        <a:bodyPr/>
        <a:lstStyle/>
        <a:p>
          <a:endParaRPr lang="uk-UA"/>
        </a:p>
      </dgm:t>
    </dgm:pt>
    <dgm:pt modelId="{9E54A94A-9908-4570-A843-572BD7A87B99}" type="sibTrans" cxnId="{9CE9C9AD-B153-4B5A-8FF9-D9E8BFAD0B9D}">
      <dgm:prSet/>
      <dgm:spPr/>
      <dgm:t>
        <a:bodyPr/>
        <a:lstStyle/>
        <a:p>
          <a:endParaRPr lang="uk-UA"/>
        </a:p>
      </dgm:t>
    </dgm:pt>
    <dgm:pt modelId="{A94FAA86-9555-464C-BF33-53F96F30920D}">
      <dgm:prSet custT="1"/>
      <dgm:spPr>
        <a:solidFill>
          <a:schemeClr val="accent2">
            <a:lumMod val="60000"/>
            <a:lumOff val="40000"/>
            <a:alpha val="90000"/>
          </a:schemeClr>
        </a:solidFill>
      </dgm:spPr>
      <dgm:t>
        <a:bodyPr/>
        <a:lstStyle/>
        <a:p>
          <a:r>
            <a:rPr lang="uk-UA" sz="2000" dirty="0" smtClean="0">
              <a:latin typeface="Times New Roman" pitchFamily="18" charset="0"/>
              <a:cs typeface="Times New Roman" pitchFamily="18" charset="0"/>
            </a:rPr>
            <a:t>Невідповідність записів на </a:t>
          </a:r>
          <a:r>
            <a:rPr lang="uk-UA" sz="2000" dirty="0" err="1" smtClean="0">
              <a:latin typeface="Times New Roman" pitchFamily="18" charset="0"/>
              <a:cs typeface="Times New Roman" pitchFamily="18" charset="0"/>
            </a:rPr>
            <a:t>бірках</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РД</a:t>
          </a:r>
          <a:r>
            <a:rPr lang="uk-UA" sz="2000" dirty="0" smtClean="0">
              <a:latin typeface="Times New Roman" pitchFamily="18" charset="0"/>
              <a:cs typeface="Times New Roman" pitchFamily="18" charset="0"/>
            </a:rPr>
            <a:t> даним, записаним в протоколах</a:t>
          </a:r>
          <a:endParaRPr lang="ru-RU" sz="2000" dirty="0">
            <a:latin typeface="Times New Roman" pitchFamily="18" charset="0"/>
            <a:cs typeface="Times New Roman" pitchFamily="18" charset="0"/>
          </a:endParaRPr>
        </a:p>
      </dgm:t>
    </dgm:pt>
    <dgm:pt modelId="{FCC47CC4-2DDD-4DD7-A749-8C5A527724B3}" type="parTrans" cxnId="{65C5D57E-0041-4B49-8BA5-DBFAE43B23AE}">
      <dgm:prSet/>
      <dgm:spPr/>
      <dgm:t>
        <a:bodyPr/>
        <a:lstStyle/>
        <a:p>
          <a:endParaRPr lang="uk-UA"/>
        </a:p>
      </dgm:t>
    </dgm:pt>
    <dgm:pt modelId="{BE9A5BDA-9421-4CA5-BBDC-53D49B664591}" type="sibTrans" cxnId="{65C5D57E-0041-4B49-8BA5-DBFAE43B23AE}">
      <dgm:prSet/>
      <dgm:spPr/>
      <dgm:t>
        <a:bodyPr/>
        <a:lstStyle/>
        <a:p>
          <a:endParaRPr lang="uk-UA"/>
        </a:p>
      </dgm:t>
    </dgm:pt>
    <dgm:pt modelId="{9564271F-CE97-49C4-BB4B-063BA2F4456B}">
      <dgm:prSet custT="1"/>
      <dgm:spPr>
        <a:solidFill>
          <a:schemeClr val="accent2">
            <a:lumMod val="60000"/>
            <a:lumOff val="40000"/>
            <a:alpha val="90000"/>
          </a:schemeClr>
        </a:solidFill>
      </dgm:spPr>
      <dgm:t>
        <a:bodyPr/>
        <a:lstStyle/>
        <a:p>
          <a:r>
            <a:rPr lang="uk-UA" sz="2000" smtClean="0">
              <a:latin typeface="Times New Roman" pitchFamily="18" charset="0"/>
              <a:cs typeface="Times New Roman" pitchFamily="18" charset="0"/>
            </a:rPr>
            <a:t>Відсутність протоколу огляду РД</a:t>
          </a:r>
          <a:endParaRPr lang="uk-UA" altLang="ru-RU" sz="2000" smtClean="0">
            <a:solidFill>
              <a:schemeClr val="tx1"/>
            </a:solidFill>
            <a:latin typeface="Times New Roman" pitchFamily="18" charset="0"/>
            <a:cs typeface="Times New Roman" pitchFamily="18" charset="0"/>
          </a:endParaRPr>
        </a:p>
      </dgm:t>
    </dgm:pt>
    <dgm:pt modelId="{BFCE9B74-9637-4558-9F8B-9070F3F50010}" type="parTrans" cxnId="{0BDB9DDA-2A5D-4941-925A-0D9F9D0E8F80}">
      <dgm:prSet/>
      <dgm:spPr/>
      <dgm:t>
        <a:bodyPr/>
        <a:lstStyle/>
        <a:p>
          <a:endParaRPr lang="uk-UA"/>
        </a:p>
      </dgm:t>
    </dgm:pt>
    <dgm:pt modelId="{114CC02C-FBD2-4EB7-A8E2-8FD8AE2DA1AA}" type="sibTrans" cxnId="{0BDB9DDA-2A5D-4941-925A-0D9F9D0E8F80}">
      <dgm:prSet/>
      <dgm:spPr/>
      <dgm:t>
        <a:bodyPr/>
        <a:lstStyle/>
        <a:p>
          <a:endParaRPr lang="uk-UA"/>
        </a:p>
      </dgm:t>
    </dgm:pt>
    <dgm:pt modelId="{EA450D80-4F58-40B2-BAD1-DB75A0D78014}">
      <dgm:prSet custT="1"/>
      <dgm:spPr>
        <a:solidFill>
          <a:schemeClr val="accent2">
            <a:lumMod val="60000"/>
            <a:lumOff val="40000"/>
            <a:alpha val="90000"/>
          </a:schemeClr>
        </a:solidFill>
      </dgm:spPr>
      <dgm:t>
        <a:bodyPr/>
        <a:lstStyle/>
        <a:p>
          <a:r>
            <a:rPr lang="uk-UA" sz="1600" smtClean="0">
              <a:latin typeface="Times New Roman" pitchFamily="18" charset="0"/>
              <a:cs typeface="Times New Roman" pitchFamily="18" charset="0"/>
            </a:rPr>
            <a:t>Проведення слідчої дії не уповноваженою особою</a:t>
          </a:r>
          <a:endParaRPr lang="ru-RU" sz="1600">
            <a:latin typeface="Times New Roman" pitchFamily="18" charset="0"/>
            <a:cs typeface="Times New Roman" pitchFamily="18" charset="0"/>
          </a:endParaRPr>
        </a:p>
      </dgm:t>
    </dgm:pt>
    <dgm:pt modelId="{990944CE-165B-41AB-9F1B-17B3DD2E81DD}" type="parTrans" cxnId="{A6BAC557-DEA6-43B9-92A4-1DA90F26E653}">
      <dgm:prSet/>
      <dgm:spPr/>
      <dgm:t>
        <a:bodyPr/>
        <a:lstStyle/>
        <a:p>
          <a:endParaRPr lang="uk-UA"/>
        </a:p>
      </dgm:t>
    </dgm:pt>
    <dgm:pt modelId="{6A8D5702-2759-49F3-8735-60A39D0A67B3}" type="sibTrans" cxnId="{A6BAC557-DEA6-43B9-92A4-1DA90F26E653}">
      <dgm:prSet/>
      <dgm:spPr/>
      <dgm:t>
        <a:bodyPr/>
        <a:lstStyle/>
        <a:p>
          <a:endParaRPr lang="uk-UA"/>
        </a:p>
      </dgm:t>
    </dgm:pt>
    <dgm:pt modelId="{4152CB2D-2BB1-4D86-9AC8-43CFF78B8D97}">
      <dgm:prSet custT="1"/>
      <dgm:spPr>
        <a:solidFill>
          <a:schemeClr val="accent2">
            <a:lumMod val="60000"/>
            <a:lumOff val="40000"/>
            <a:alpha val="90000"/>
          </a:schemeClr>
        </a:solidFill>
      </dgm:spPr>
      <dgm:t>
        <a:bodyPr/>
        <a:lstStyle/>
        <a:p>
          <a:r>
            <a:rPr lang="uk-UA" sz="1600" smtClean="0">
              <a:latin typeface="Times New Roman" pitchFamily="18" charset="0"/>
              <a:cs typeface="Times New Roman" pitchFamily="18" charset="0"/>
            </a:rPr>
            <a:t>Відсутність в протоколі відомостей про всіх присутніх осіб</a:t>
          </a:r>
          <a:endParaRPr lang="ru-RU" sz="1600">
            <a:latin typeface="Times New Roman" pitchFamily="18" charset="0"/>
            <a:cs typeface="Times New Roman" pitchFamily="18" charset="0"/>
          </a:endParaRPr>
        </a:p>
      </dgm:t>
    </dgm:pt>
    <dgm:pt modelId="{9AF3D475-71F0-4FB4-909E-5B9BCAE7AED6}" type="parTrans" cxnId="{7DD6BFCD-5A8E-4163-8AE0-272F23934BA5}">
      <dgm:prSet/>
      <dgm:spPr/>
      <dgm:t>
        <a:bodyPr/>
        <a:lstStyle/>
        <a:p>
          <a:endParaRPr lang="uk-UA"/>
        </a:p>
      </dgm:t>
    </dgm:pt>
    <dgm:pt modelId="{34A09141-A23B-4BB1-874B-371B9430C214}" type="sibTrans" cxnId="{7DD6BFCD-5A8E-4163-8AE0-272F23934BA5}">
      <dgm:prSet/>
      <dgm:spPr/>
      <dgm:t>
        <a:bodyPr/>
        <a:lstStyle/>
        <a:p>
          <a:endParaRPr lang="uk-UA"/>
        </a:p>
      </dgm:t>
    </dgm:pt>
    <dgm:pt modelId="{8AD64CB3-7573-4C79-A382-CD49CA9011B8}">
      <dgm:prSet custT="1"/>
      <dgm:spPr>
        <a:solidFill>
          <a:schemeClr val="accent2">
            <a:lumMod val="60000"/>
            <a:lumOff val="40000"/>
            <a:alpha val="90000"/>
          </a:schemeClr>
        </a:solidFill>
      </dgm:spPr>
      <dgm:t>
        <a:bodyPr/>
        <a:lstStyle/>
        <a:p>
          <a:r>
            <a:rPr lang="uk-UA" sz="1600" smtClean="0">
              <a:latin typeface="Times New Roman" pitchFamily="18" charset="0"/>
              <a:cs typeface="Times New Roman" pitchFamily="18" charset="0"/>
            </a:rPr>
            <a:t>Відсутність в протоколі підписів всіх присутніх осіб</a:t>
          </a:r>
          <a:endParaRPr lang="ru-RU" sz="1600">
            <a:latin typeface="Times New Roman" pitchFamily="18" charset="0"/>
            <a:cs typeface="Times New Roman" pitchFamily="18" charset="0"/>
          </a:endParaRPr>
        </a:p>
      </dgm:t>
    </dgm:pt>
    <dgm:pt modelId="{F71322E2-DFC7-43FE-A222-9E47FCF5C91A}" type="parTrans" cxnId="{2699F6BD-5EDD-425A-BC68-E37F387B37BB}">
      <dgm:prSet/>
      <dgm:spPr/>
      <dgm:t>
        <a:bodyPr/>
        <a:lstStyle/>
        <a:p>
          <a:endParaRPr lang="uk-UA"/>
        </a:p>
      </dgm:t>
    </dgm:pt>
    <dgm:pt modelId="{88373C74-5B5E-408F-8E9C-494C0ABCAA60}" type="sibTrans" cxnId="{2699F6BD-5EDD-425A-BC68-E37F387B37BB}">
      <dgm:prSet/>
      <dgm:spPr/>
      <dgm:t>
        <a:bodyPr/>
        <a:lstStyle/>
        <a:p>
          <a:endParaRPr lang="uk-UA"/>
        </a:p>
      </dgm:t>
    </dgm:pt>
    <dgm:pt modelId="{505C422B-C0CC-4677-BE03-3AA9132BEF3A}">
      <dgm:prSet custT="1"/>
      <dgm:spPr>
        <a:solidFill>
          <a:schemeClr val="accent2">
            <a:lumMod val="60000"/>
            <a:lumOff val="40000"/>
            <a:alpha val="90000"/>
          </a:schemeClr>
        </a:solidFill>
      </dgm:spPr>
      <dgm:t>
        <a:bodyPr/>
        <a:lstStyle/>
        <a:p>
          <a:r>
            <a:rPr lang="uk-UA" sz="1600" dirty="0" smtClean="0">
              <a:latin typeface="Times New Roman" pitchFamily="18" charset="0"/>
              <a:cs typeface="Times New Roman" pitchFamily="18" charset="0"/>
            </a:rPr>
            <a:t>Відсутність понятих або одного з них (при видачі грошей, їх вилученню після </a:t>
          </a:r>
          <a:r>
            <a:rPr lang="uk-UA" sz="1600" dirty="0" err="1" smtClean="0">
              <a:latin typeface="Times New Roman" pitchFamily="18" charset="0"/>
              <a:cs typeface="Times New Roman" pitchFamily="18" charset="0"/>
            </a:rPr>
            <a:t>ОЗ</a:t>
          </a:r>
          <a:r>
            <a:rPr lang="uk-UA" sz="1600" dirty="0" smtClean="0">
              <a:latin typeface="Times New Roman" pitchFamily="18" charset="0"/>
              <a:cs typeface="Times New Roman" pitchFamily="18" charset="0"/>
            </a:rPr>
            <a:t> та вилученні </a:t>
          </a:r>
          <a:r>
            <a:rPr lang="uk-UA" sz="1600" dirty="0" err="1" smtClean="0">
              <a:latin typeface="Times New Roman" pitchFamily="18" charset="0"/>
              <a:cs typeface="Times New Roman" pitchFamily="18" charset="0"/>
            </a:rPr>
            <a:t>шприця</a:t>
          </a:r>
          <a:r>
            <a:rPr lang="uk-UA"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35EDD3ED-4490-46C8-8C19-594D8B71E5A8}" type="parTrans" cxnId="{C9615F2C-01BA-4DB6-9821-8B13A3345C65}">
      <dgm:prSet/>
      <dgm:spPr/>
      <dgm:t>
        <a:bodyPr/>
        <a:lstStyle/>
        <a:p>
          <a:endParaRPr lang="uk-UA"/>
        </a:p>
      </dgm:t>
    </dgm:pt>
    <dgm:pt modelId="{AD16E28D-9262-4AB4-89ED-7EFFCDDF85DA}" type="sibTrans" cxnId="{C9615F2C-01BA-4DB6-9821-8B13A3345C65}">
      <dgm:prSet/>
      <dgm:spPr/>
      <dgm:t>
        <a:bodyPr/>
        <a:lstStyle/>
        <a:p>
          <a:endParaRPr lang="uk-UA"/>
        </a:p>
      </dgm:t>
    </dgm:pt>
    <dgm:pt modelId="{F364A427-BCF2-4D50-8448-F7059E6B9183}">
      <dgm:prSet custT="1"/>
      <dgm:spPr>
        <a:solidFill>
          <a:schemeClr val="accent2">
            <a:lumMod val="60000"/>
            <a:lumOff val="40000"/>
            <a:alpha val="90000"/>
          </a:schemeClr>
        </a:solidFill>
      </dgm:spPr>
      <dgm:t>
        <a:bodyPr/>
        <a:lstStyle/>
        <a:p>
          <a:r>
            <a:rPr lang="uk-UA" sz="1600" dirty="0" smtClean="0">
              <a:latin typeface="Times New Roman" pitchFamily="18" charset="0"/>
              <a:cs typeface="Times New Roman" pitchFamily="18" charset="0"/>
            </a:rPr>
            <a:t>Запис в протоколі про участь у дії осіб, які фактично не були присутніми (при вилученні об'єктів ) Відсутність в протоколі  описання вилучених об'єктів або не зазначення їх відмінних індивідуалізуючи ознаки вилучених об'єктів, а також місця, де вони були вилучені</a:t>
          </a:r>
          <a:endParaRPr lang="ru-RU" sz="1600" dirty="0">
            <a:latin typeface="Times New Roman" pitchFamily="18" charset="0"/>
            <a:cs typeface="Times New Roman" pitchFamily="18" charset="0"/>
          </a:endParaRPr>
        </a:p>
      </dgm:t>
    </dgm:pt>
    <dgm:pt modelId="{3804BB7E-9494-4E86-98F6-387B3EC52520}" type="parTrans" cxnId="{41AD32B1-F80C-4699-8FFD-A8033470D360}">
      <dgm:prSet/>
      <dgm:spPr/>
      <dgm:t>
        <a:bodyPr/>
        <a:lstStyle/>
        <a:p>
          <a:endParaRPr lang="uk-UA"/>
        </a:p>
      </dgm:t>
    </dgm:pt>
    <dgm:pt modelId="{6A72C216-7320-498F-BFB2-22371A0EA1C2}" type="sibTrans" cxnId="{41AD32B1-F80C-4699-8FFD-A8033470D360}">
      <dgm:prSet/>
      <dgm:spPr/>
      <dgm:t>
        <a:bodyPr/>
        <a:lstStyle/>
        <a:p>
          <a:endParaRPr lang="uk-UA"/>
        </a:p>
      </dgm:t>
    </dgm:pt>
    <dgm:pt modelId="{56A38FEF-C1A9-43BD-814A-CDE07ABCADF7}">
      <dgm:prSet custT="1"/>
      <dgm:spPr>
        <a:solidFill>
          <a:schemeClr val="accent2">
            <a:lumMod val="60000"/>
            <a:lumOff val="40000"/>
            <a:alpha val="90000"/>
          </a:schemeClr>
        </a:solidFill>
      </dgm:spPr>
      <dgm:t>
        <a:bodyPr/>
        <a:lstStyle/>
        <a:p>
          <a:r>
            <a:rPr lang="uk-UA" sz="1600" smtClean="0">
              <a:latin typeface="Times New Roman" pitchFamily="18" charset="0"/>
              <a:cs typeface="Times New Roman" pitchFamily="18" charset="0"/>
            </a:rPr>
            <a:t>Не </a:t>
          </a:r>
          <a:r>
            <a:rPr lang="uk-UA" sz="1600" err="1" smtClean="0">
              <a:latin typeface="Times New Roman" pitchFamily="18" charset="0"/>
              <a:cs typeface="Times New Roman" pitchFamily="18" charset="0"/>
            </a:rPr>
            <a:t>пред</a:t>
          </a:r>
          <a:r>
            <a:rPr lang="en-US" sz="1600" smtClean="0">
              <a:latin typeface="Times New Roman" pitchFamily="18" charset="0"/>
              <a:cs typeface="Times New Roman" pitchFamily="18" charset="0"/>
            </a:rPr>
            <a:t>’</a:t>
          </a:r>
          <a:r>
            <a:rPr lang="uk-UA" sz="1600" smtClean="0">
              <a:latin typeface="Times New Roman" pitchFamily="18" charset="0"/>
              <a:cs typeface="Times New Roman" pitchFamily="18" charset="0"/>
            </a:rPr>
            <a:t>явлення вилучених об</a:t>
          </a:r>
          <a:r>
            <a:rPr lang="en-US" sz="1600" smtClean="0">
              <a:latin typeface="Times New Roman" pitchFamily="18" charset="0"/>
              <a:cs typeface="Times New Roman" pitchFamily="18" charset="0"/>
            </a:rPr>
            <a:t>’</a:t>
          </a:r>
          <a:r>
            <a:rPr lang="uk-UA" sz="1600" err="1" smtClean="0">
              <a:latin typeface="Times New Roman" pitchFamily="18" charset="0"/>
              <a:cs typeface="Times New Roman" pitchFamily="18" charset="0"/>
            </a:rPr>
            <a:t>єктів</a:t>
          </a:r>
          <a:r>
            <a:rPr lang="uk-UA" sz="1600" smtClean="0">
              <a:latin typeface="Times New Roman" pitchFamily="18" charset="0"/>
              <a:cs typeface="Times New Roman" pitchFamily="18" charset="0"/>
            </a:rPr>
            <a:t> понятим та іншим учасникам процесуальної дії</a:t>
          </a:r>
        </a:p>
      </dgm:t>
    </dgm:pt>
    <dgm:pt modelId="{C9FA545D-BCCF-4B9D-8EB6-E115FF4659D5}" type="parTrans" cxnId="{3160F1A2-C8EC-4B81-8C4B-7D30859C8F0E}">
      <dgm:prSet/>
      <dgm:spPr/>
      <dgm:t>
        <a:bodyPr/>
        <a:lstStyle/>
        <a:p>
          <a:endParaRPr lang="uk-UA"/>
        </a:p>
      </dgm:t>
    </dgm:pt>
    <dgm:pt modelId="{2B4AF70C-580D-480D-8C73-BB432A590943}" type="sibTrans" cxnId="{3160F1A2-C8EC-4B81-8C4B-7D30859C8F0E}">
      <dgm:prSet/>
      <dgm:spPr/>
      <dgm:t>
        <a:bodyPr/>
        <a:lstStyle/>
        <a:p>
          <a:endParaRPr lang="uk-UA"/>
        </a:p>
      </dgm:t>
    </dgm:pt>
    <dgm:pt modelId="{10CB3AF8-C198-4503-923D-803DB3BFB097}">
      <dgm:prSet custT="1"/>
      <dgm:spPr>
        <a:solidFill>
          <a:schemeClr val="accent2">
            <a:lumMod val="60000"/>
            <a:lumOff val="40000"/>
            <a:alpha val="90000"/>
          </a:schemeClr>
        </a:solidFill>
      </dgm:spPr>
      <dgm:t>
        <a:bodyPr/>
        <a:lstStyle/>
        <a:p>
          <a:r>
            <a:rPr lang="uk-UA" sz="1600" smtClean="0">
              <a:latin typeface="Times New Roman" pitchFamily="18" charset="0"/>
              <a:cs typeface="Times New Roman" pitchFamily="18" charset="0"/>
            </a:rPr>
            <a:t>Невідповідність описання місць і об</a:t>
          </a:r>
          <a:r>
            <a:rPr lang="en-US" sz="1600" smtClean="0">
              <a:latin typeface="Times New Roman" pitchFamily="18" charset="0"/>
              <a:cs typeface="Times New Roman" pitchFamily="18" charset="0"/>
            </a:rPr>
            <a:t>’</a:t>
          </a:r>
          <a:r>
            <a:rPr lang="uk-UA" sz="1600" err="1" smtClean="0">
              <a:latin typeface="Times New Roman" pitchFamily="18" charset="0"/>
              <a:cs typeface="Times New Roman" pitchFamily="18" charset="0"/>
            </a:rPr>
            <a:t>єктів</a:t>
          </a:r>
          <a:r>
            <a:rPr lang="uk-UA" sz="1600" smtClean="0">
              <a:latin typeface="Times New Roman" pitchFamily="18" charset="0"/>
              <a:cs typeface="Times New Roman" pitchFamily="18" charset="0"/>
            </a:rPr>
            <a:t> в протоколі і їх зображення в додатках (фото таблицях) до них</a:t>
          </a:r>
          <a:endParaRPr lang="ru-RU" sz="1600">
            <a:latin typeface="Times New Roman" pitchFamily="18" charset="0"/>
            <a:cs typeface="Times New Roman" pitchFamily="18" charset="0"/>
          </a:endParaRPr>
        </a:p>
      </dgm:t>
    </dgm:pt>
    <dgm:pt modelId="{1E25AA16-8F55-4801-B168-BB47E982EB53}" type="parTrans" cxnId="{51A086FD-9F18-4344-A692-F2C2F8631988}">
      <dgm:prSet/>
      <dgm:spPr/>
      <dgm:t>
        <a:bodyPr/>
        <a:lstStyle/>
        <a:p>
          <a:endParaRPr lang="uk-UA"/>
        </a:p>
      </dgm:t>
    </dgm:pt>
    <dgm:pt modelId="{0E0B9541-EC50-40CE-BE11-CC057E55B29F}" type="sibTrans" cxnId="{51A086FD-9F18-4344-A692-F2C2F8631988}">
      <dgm:prSet/>
      <dgm:spPr/>
      <dgm:t>
        <a:bodyPr/>
        <a:lstStyle/>
        <a:p>
          <a:endParaRPr lang="uk-UA"/>
        </a:p>
      </dgm:t>
    </dgm:pt>
    <dgm:pt modelId="{02AB6DE8-FD6C-42BC-AB17-BCADDDFD67C2}">
      <dgm:prSet custT="1"/>
      <dgm:spPr>
        <a:solidFill>
          <a:schemeClr val="accent2">
            <a:lumMod val="60000"/>
            <a:lumOff val="40000"/>
            <a:alpha val="90000"/>
          </a:schemeClr>
        </a:solidFill>
      </dgm:spPr>
      <dgm:t>
        <a:bodyPr/>
        <a:lstStyle/>
        <a:p>
          <a:r>
            <a:rPr lang="uk-UA" sz="2000" dirty="0" smtClean="0">
              <a:latin typeface="Bookman Old Style" pitchFamily="18" charset="0"/>
            </a:rPr>
            <a:t>Вага речового доказу не відповідає даним матеріалів кримінального провадження</a:t>
          </a:r>
          <a:endParaRPr lang="uk-UA" altLang="ru-RU" sz="2000" dirty="0" smtClean="0">
            <a:solidFill>
              <a:schemeClr val="tx1"/>
            </a:solidFill>
            <a:latin typeface="Times New Roman" pitchFamily="18" charset="0"/>
            <a:cs typeface="Times New Roman" pitchFamily="18" charset="0"/>
          </a:endParaRPr>
        </a:p>
      </dgm:t>
    </dgm:pt>
    <dgm:pt modelId="{4A892AB8-CCF1-461D-8A9D-9C66CFD36DB7}" type="parTrans" cxnId="{1EDDE66A-4546-4075-B4F4-CFEC447B158E}">
      <dgm:prSet/>
      <dgm:spPr/>
      <dgm:t>
        <a:bodyPr/>
        <a:lstStyle/>
        <a:p>
          <a:endParaRPr lang="ru-RU"/>
        </a:p>
      </dgm:t>
    </dgm:pt>
    <dgm:pt modelId="{E7785D98-2A18-477E-A8BD-EB7A07F33463}" type="sibTrans" cxnId="{1EDDE66A-4546-4075-B4F4-CFEC447B158E}">
      <dgm:prSet/>
      <dgm:spPr/>
      <dgm:t>
        <a:bodyPr/>
        <a:lstStyle/>
        <a:p>
          <a:endParaRPr lang="ru-RU"/>
        </a:p>
      </dgm:t>
    </dgm:pt>
    <dgm:pt modelId="{B1318E80-A50D-4D1F-BA46-909CF09D1644}" type="pres">
      <dgm:prSet presAssocID="{ADD6C095-D235-4D86-86F6-E00CC7A89EBB}" presName="Name0" presStyleCnt="0">
        <dgm:presLayoutVars>
          <dgm:dir/>
          <dgm:animLvl val="lvl"/>
          <dgm:resizeHandles/>
        </dgm:presLayoutVars>
      </dgm:prSet>
      <dgm:spPr/>
      <dgm:t>
        <a:bodyPr/>
        <a:lstStyle/>
        <a:p>
          <a:endParaRPr lang="ru-RU"/>
        </a:p>
      </dgm:t>
    </dgm:pt>
    <dgm:pt modelId="{6691A0FC-BA7A-427B-AD75-0C9238FC1128}" type="pres">
      <dgm:prSet presAssocID="{D1AF4AAB-85DE-46CD-AF70-71D109F381FF}" presName="linNode" presStyleCnt="0"/>
      <dgm:spPr/>
    </dgm:pt>
    <dgm:pt modelId="{79836D84-4144-41E5-9143-C519DDD41CB2}" type="pres">
      <dgm:prSet presAssocID="{D1AF4AAB-85DE-46CD-AF70-71D109F381FF}" presName="parentShp" presStyleLbl="node1" presStyleIdx="0" presStyleCnt="2" custScaleX="52838" custScaleY="143062" custLinFactNeighborX="664" custLinFactNeighborY="-5">
        <dgm:presLayoutVars>
          <dgm:bulletEnabled val="1"/>
        </dgm:presLayoutVars>
      </dgm:prSet>
      <dgm:spPr/>
      <dgm:t>
        <a:bodyPr/>
        <a:lstStyle/>
        <a:p>
          <a:endParaRPr lang="ru-RU"/>
        </a:p>
      </dgm:t>
    </dgm:pt>
    <dgm:pt modelId="{DF7E65F1-937E-4873-B33D-C9C626E58481}" type="pres">
      <dgm:prSet presAssocID="{D1AF4AAB-85DE-46CD-AF70-71D109F381FF}" presName="childShp" presStyleLbl="bgAccFollowNode1" presStyleIdx="0" presStyleCnt="2" custScaleX="121938" custScaleY="181410" custLinFactNeighborX="7250" custLinFactNeighborY="-190">
        <dgm:presLayoutVars>
          <dgm:bulletEnabled val="1"/>
        </dgm:presLayoutVars>
      </dgm:prSet>
      <dgm:spPr/>
      <dgm:t>
        <a:bodyPr/>
        <a:lstStyle/>
        <a:p>
          <a:endParaRPr lang="uk-UA"/>
        </a:p>
      </dgm:t>
    </dgm:pt>
    <dgm:pt modelId="{22FDA0C4-93FB-4CC7-AEF7-02D424B14C1C}" type="pres">
      <dgm:prSet presAssocID="{CE68EB92-63E5-40E3-80EE-739FD78981D7}" presName="spacing" presStyleCnt="0"/>
      <dgm:spPr/>
    </dgm:pt>
    <dgm:pt modelId="{EA2E8620-9B01-4BFF-B869-0FCC3A1A04E6}" type="pres">
      <dgm:prSet presAssocID="{C43C12CA-024B-4239-B0D8-83400F41E99F}" presName="linNode" presStyleCnt="0"/>
      <dgm:spPr/>
    </dgm:pt>
    <dgm:pt modelId="{0D1F4B1E-65DC-4A46-BF92-83498C072781}" type="pres">
      <dgm:prSet presAssocID="{C43C12CA-024B-4239-B0D8-83400F41E99F}" presName="parentShp" presStyleLbl="node1" presStyleIdx="1" presStyleCnt="2" custScaleX="33957" custScaleY="167919" custLinFactNeighborX="-4379" custLinFactNeighborY="-2570">
        <dgm:presLayoutVars>
          <dgm:bulletEnabled val="1"/>
        </dgm:presLayoutVars>
      </dgm:prSet>
      <dgm:spPr/>
      <dgm:t>
        <a:bodyPr/>
        <a:lstStyle/>
        <a:p>
          <a:endParaRPr lang="uk-UA"/>
        </a:p>
      </dgm:t>
    </dgm:pt>
    <dgm:pt modelId="{524F5894-513F-4ECE-81D2-98CE0C682A6E}" type="pres">
      <dgm:prSet presAssocID="{C43C12CA-024B-4239-B0D8-83400F41E99F}" presName="childShp" presStyleLbl="bgAccFollowNode1" presStyleIdx="1" presStyleCnt="2" custScaleX="145069" custScaleY="262816" custLinFactNeighborX="80" custLinFactNeighborY="190">
        <dgm:presLayoutVars>
          <dgm:bulletEnabled val="1"/>
        </dgm:presLayoutVars>
      </dgm:prSet>
      <dgm:spPr/>
      <dgm:t>
        <a:bodyPr/>
        <a:lstStyle/>
        <a:p>
          <a:endParaRPr lang="uk-UA"/>
        </a:p>
      </dgm:t>
    </dgm:pt>
  </dgm:ptLst>
  <dgm:cxnLst>
    <dgm:cxn modelId="{1313F407-BCBF-4F47-BDD7-74EDDBF1A031}" type="presOf" srcId="{C43C12CA-024B-4239-B0D8-83400F41E99F}" destId="{0D1F4B1E-65DC-4A46-BF92-83498C072781}" srcOrd="0" destOrd="0" presId="urn:microsoft.com/office/officeart/2005/8/layout/vList6"/>
    <dgm:cxn modelId="{6843C73E-3B4A-4EFC-8B04-22E5A66D0EC7}" type="presOf" srcId="{5A5F412A-E8B3-48D7-89E9-2B18C35465E3}" destId="{524F5894-513F-4ECE-81D2-98CE0C682A6E}" srcOrd="0" destOrd="0" presId="urn:microsoft.com/office/officeart/2005/8/layout/vList6"/>
    <dgm:cxn modelId="{0BDB9DDA-2A5D-4941-925A-0D9F9D0E8F80}" srcId="{D1AF4AAB-85DE-46CD-AF70-71D109F381FF}" destId="{9564271F-CE97-49C4-BB4B-063BA2F4456B}" srcOrd="2" destOrd="0" parTransId="{BFCE9B74-9637-4558-9F8B-9070F3F50010}" sibTransId="{114CC02C-FBD2-4EB7-A8E2-8FD8AE2DA1AA}"/>
    <dgm:cxn modelId="{2699F6BD-5EDD-425A-BC68-E37F387B37BB}" srcId="{C43C12CA-024B-4239-B0D8-83400F41E99F}" destId="{8AD64CB3-7573-4C79-A382-CD49CA9011B8}" srcOrd="3" destOrd="0" parTransId="{F71322E2-DFC7-43FE-A222-9E47FCF5C91A}" sibTransId="{88373C74-5B5E-408F-8E9C-494C0ABCAA60}"/>
    <dgm:cxn modelId="{C5EAC5DF-5C49-425B-A19E-8E540B75C5C6}" type="presOf" srcId="{F364A427-BCF2-4D50-8448-F7059E6B9183}" destId="{524F5894-513F-4ECE-81D2-98CE0C682A6E}" srcOrd="0" destOrd="5" presId="urn:microsoft.com/office/officeart/2005/8/layout/vList6"/>
    <dgm:cxn modelId="{F31B76BA-0381-4F14-A3E7-B9124DEB12E7}" srcId="{ADD6C095-D235-4D86-86F6-E00CC7A89EBB}" destId="{C43C12CA-024B-4239-B0D8-83400F41E99F}" srcOrd="1" destOrd="0" parTransId="{E72FF8F9-C40F-4525-881F-D66AA4456991}" sibTransId="{CF41FAEF-1AFA-44A8-A7E3-B8D45566D69D}"/>
    <dgm:cxn modelId="{4ED8A766-2A34-4133-B498-BE0F143F949D}" type="presOf" srcId="{02AB6DE8-FD6C-42BC-AB17-BCADDDFD67C2}" destId="{DF7E65F1-937E-4873-B33D-C9C626E58481}" srcOrd="0" destOrd="3" presId="urn:microsoft.com/office/officeart/2005/8/layout/vList6"/>
    <dgm:cxn modelId="{B0295708-0417-47AA-9EE9-5315540E6A45}" srcId="{ADD6C095-D235-4D86-86F6-E00CC7A89EBB}" destId="{D1AF4AAB-85DE-46CD-AF70-71D109F381FF}" srcOrd="0" destOrd="0" parTransId="{A1BC14D8-D6AF-46C1-9C0D-429041976A52}" sibTransId="{CE68EB92-63E5-40E3-80EE-739FD78981D7}"/>
    <dgm:cxn modelId="{C9615F2C-01BA-4DB6-9821-8B13A3345C65}" srcId="{C43C12CA-024B-4239-B0D8-83400F41E99F}" destId="{505C422B-C0CC-4677-BE03-3AA9132BEF3A}" srcOrd="4" destOrd="0" parTransId="{35EDD3ED-4490-46C8-8C19-594D8B71E5A8}" sibTransId="{AD16E28D-9262-4AB4-89ED-7EFFCDDF85DA}"/>
    <dgm:cxn modelId="{A6BAC557-DEA6-43B9-92A4-1DA90F26E653}" srcId="{C43C12CA-024B-4239-B0D8-83400F41E99F}" destId="{EA450D80-4F58-40B2-BAD1-DB75A0D78014}" srcOrd="1" destOrd="0" parTransId="{990944CE-165B-41AB-9F1B-17B3DD2E81DD}" sibTransId="{6A8D5702-2759-49F3-8735-60A39D0A67B3}"/>
    <dgm:cxn modelId="{D26BB4F9-EC93-423C-8788-3897E443FDB9}" type="presOf" srcId="{8AD64CB3-7573-4C79-A382-CD49CA9011B8}" destId="{524F5894-513F-4ECE-81D2-98CE0C682A6E}" srcOrd="0" destOrd="3" presId="urn:microsoft.com/office/officeart/2005/8/layout/vList6"/>
    <dgm:cxn modelId="{9CE9C9AD-B153-4B5A-8FF9-D9E8BFAD0B9D}" srcId="{C43C12CA-024B-4239-B0D8-83400F41E99F}" destId="{5A5F412A-E8B3-48D7-89E9-2B18C35465E3}" srcOrd="0" destOrd="0" parTransId="{8071EF96-6A03-4EDF-99F5-E3B667D249A9}" sibTransId="{9E54A94A-9908-4570-A843-572BD7A87B99}"/>
    <dgm:cxn modelId="{904987F2-BADA-4674-AD0C-A16D5117D1C3}" type="presOf" srcId="{4152CB2D-2BB1-4D86-9AC8-43CFF78B8D97}" destId="{524F5894-513F-4ECE-81D2-98CE0C682A6E}" srcOrd="0" destOrd="2" presId="urn:microsoft.com/office/officeart/2005/8/layout/vList6"/>
    <dgm:cxn modelId="{3160F1A2-C8EC-4B81-8C4B-7D30859C8F0E}" srcId="{C43C12CA-024B-4239-B0D8-83400F41E99F}" destId="{56A38FEF-C1A9-43BD-814A-CDE07ABCADF7}" srcOrd="6" destOrd="0" parTransId="{C9FA545D-BCCF-4B9D-8EB6-E115FF4659D5}" sibTransId="{2B4AF70C-580D-480D-8C73-BB432A590943}"/>
    <dgm:cxn modelId="{65C45E63-39F1-4DC5-B19E-5DA9EABAD81E}" type="presOf" srcId="{505C422B-C0CC-4677-BE03-3AA9132BEF3A}" destId="{524F5894-513F-4ECE-81D2-98CE0C682A6E}" srcOrd="0" destOrd="4" presId="urn:microsoft.com/office/officeart/2005/8/layout/vList6"/>
    <dgm:cxn modelId="{AC997215-CA70-4EA8-87F6-BB5525F94C3B}" type="presOf" srcId="{A94FAA86-9555-464C-BF33-53F96F30920D}" destId="{DF7E65F1-937E-4873-B33D-C9C626E58481}" srcOrd="0" destOrd="1" presId="urn:microsoft.com/office/officeart/2005/8/layout/vList6"/>
    <dgm:cxn modelId="{AC4CC36A-CFB2-4A93-BA6C-038E70D75613}" type="presOf" srcId="{D1AF4AAB-85DE-46CD-AF70-71D109F381FF}" destId="{79836D84-4144-41E5-9143-C519DDD41CB2}" srcOrd="0" destOrd="0" presId="urn:microsoft.com/office/officeart/2005/8/layout/vList6"/>
    <dgm:cxn modelId="{51A086FD-9F18-4344-A692-F2C2F8631988}" srcId="{C43C12CA-024B-4239-B0D8-83400F41E99F}" destId="{10CB3AF8-C198-4503-923D-803DB3BFB097}" srcOrd="7" destOrd="0" parTransId="{1E25AA16-8F55-4801-B168-BB47E982EB53}" sibTransId="{0E0B9541-EC50-40CE-BE11-CC057E55B29F}"/>
    <dgm:cxn modelId="{7DD6BFCD-5A8E-4163-8AE0-272F23934BA5}" srcId="{C43C12CA-024B-4239-B0D8-83400F41E99F}" destId="{4152CB2D-2BB1-4D86-9AC8-43CFF78B8D97}" srcOrd="2" destOrd="0" parTransId="{9AF3D475-71F0-4FB4-909E-5B9BCAE7AED6}" sibTransId="{34A09141-A23B-4BB1-874B-371B9430C214}"/>
    <dgm:cxn modelId="{65C5D57E-0041-4B49-8BA5-DBFAE43B23AE}" srcId="{D1AF4AAB-85DE-46CD-AF70-71D109F381FF}" destId="{A94FAA86-9555-464C-BF33-53F96F30920D}" srcOrd="1" destOrd="0" parTransId="{FCC47CC4-2DDD-4DD7-A749-8C5A527724B3}" sibTransId="{BE9A5BDA-9421-4CA5-BBDC-53D49B664591}"/>
    <dgm:cxn modelId="{975F2F2C-1B1A-4D1B-A772-D861E651602D}" type="presOf" srcId="{56A38FEF-C1A9-43BD-814A-CDE07ABCADF7}" destId="{524F5894-513F-4ECE-81D2-98CE0C682A6E}" srcOrd="0" destOrd="6" presId="urn:microsoft.com/office/officeart/2005/8/layout/vList6"/>
    <dgm:cxn modelId="{7B1B9353-68E1-42A0-BB6F-D5456BC7BB80}" srcId="{D1AF4AAB-85DE-46CD-AF70-71D109F381FF}" destId="{F85ED737-C0AA-42FD-873F-F4A9FCCA2CC4}" srcOrd="0" destOrd="0" parTransId="{7C6837E1-C549-4EB2-855B-842E5E697B43}" sibTransId="{88759556-98F9-42A0-B045-6723348507DC}"/>
    <dgm:cxn modelId="{C8BF8A1A-E747-41E2-A974-EF152D50EF80}" type="presOf" srcId="{9564271F-CE97-49C4-BB4B-063BA2F4456B}" destId="{DF7E65F1-937E-4873-B33D-C9C626E58481}" srcOrd="0" destOrd="2" presId="urn:microsoft.com/office/officeart/2005/8/layout/vList6"/>
    <dgm:cxn modelId="{212B8380-1016-4B60-B151-0F437C8D479B}" type="presOf" srcId="{ADD6C095-D235-4D86-86F6-E00CC7A89EBB}" destId="{B1318E80-A50D-4D1F-BA46-909CF09D1644}" srcOrd="0" destOrd="0" presId="urn:microsoft.com/office/officeart/2005/8/layout/vList6"/>
    <dgm:cxn modelId="{1EDDE66A-4546-4075-B4F4-CFEC447B158E}" srcId="{D1AF4AAB-85DE-46CD-AF70-71D109F381FF}" destId="{02AB6DE8-FD6C-42BC-AB17-BCADDDFD67C2}" srcOrd="3" destOrd="0" parTransId="{4A892AB8-CCF1-461D-8A9D-9C66CFD36DB7}" sibTransId="{E7785D98-2A18-477E-A8BD-EB7A07F33463}"/>
    <dgm:cxn modelId="{41AD32B1-F80C-4699-8FFD-A8033470D360}" srcId="{C43C12CA-024B-4239-B0D8-83400F41E99F}" destId="{F364A427-BCF2-4D50-8448-F7059E6B9183}" srcOrd="5" destOrd="0" parTransId="{3804BB7E-9494-4E86-98F6-387B3EC52520}" sibTransId="{6A72C216-7320-498F-BFB2-22371A0EA1C2}"/>
    <dgm:cxn modelId="{A10B6C20-4618-4BD6-8492-D0674FE553D8}" type="presOf" srcId="{F85ED737-C0AA-42FD-873F-F4A9FCCA2CC4}" destId="{DF7E65F1-937E-4873-B33D-C9C626E58481}" srcOrd="0" destOrd="0" presId="urn:microsoft.com/office/officeart/2005/8/layout/vList6"/>
    <dgm:cxn modelId="{6539950B-F519-4301-9B7E-2D0D9ABC2D8F}" type="presOf" srcId="{10CB3AF8-C198-4503-923D-803DB3BFB097}" destId="{524F5894-513F-4ECE-81D2-98CE0C682A6E}" srcOrd="0" destOrd="7" presId="urn:microsoft.com/office/officeart/2005/8/layout/vList6"/>
    <dgm:cxn modelId="{60C6D60A-60C7-4A20-B1A1-4894D8C83D92}" type="presOf" srcId="{EA450D80-4F58-40B2-BAD1-DB75A0D78014}" destId="{524F5894-513F-4ECE-81D2-98CE0C682A6E}" srcOrd="0" destOrd="1" presId="urn:microsoft.com/office/officeart/2005/8/layout/vList6"/>
    <dgm:cxn modelId="{7CC34E65-9ADA-4E8B-AFB9-4C6D4BD76F0A}" type="presParOf" srcId="{B1318E80-A50D-4D1F-BA46-909CF09D1644}" destId="{6691A0FC-BA7A-427B-AD75-0C9238FC1128}" srcOrd="0" destOrd="0" presId="urn:microsoft.com/office/officeart/2005/8/layout/vList6"/>
    <dgm:cxn modelId="{9D0F9822-BE5A-4BED-870E-3B23BFCCA0E6}" type="presParOf" srcId="{6691A0FC-BA7A-427B-AD75-0C9238FC1128}" destId="{79836D84-4144-41E5-9143-C519DDD41CB2}" srcOrd="0" destOrd="0" presId="urn:microsoft.com/office/officeart/2005/8/layout/vList6"/>
    <dgm:cxn modelId="{F9A381FA-7A74-44F7-94B2-C77AF2F58DB7}" type="presParOf" srcId="{6691A0FC-BA7A-427B-AD75-0C9238FC1128}" destId="{DF7E65F1-937E-4873-B33D-C9C626E58481}" srcOrd="1" destOrd="0" presId="urn:microsoft.com/office/officeart/2005/8/layout/vList6"/>
    <dgm:cxn modelId="{660A6B47-5292-4290-A374-9FBFE949A11B}" type="presParOf" srcId="{B1318E80-A50D-4D1F-BA46-909CF09D1644}" destId="{22FDA0C4-93FB-4CC7-AEF7-02D424B14C1C}" srcOrd="1" destOrd="0" presId="urn:microsoft.com/office/officeart/2005/8/layout/vList6"/>
    <dgm:cxn modelId="{C823006D-F65F-4133-9F2E-0EA31FAF6496}" type="presParOf" srcId="{B1318E80-A50D-4D1F-BA46-909CF09D1644}" destId="{EA2E8620-9B01-4BFF-B869-0FCC3A1A04E6}" srcOrd="2" destOrd="0" presId="urn:microsoft.com/office/officeart/2005/8/layout/vList6"/>
    <dgm:cxn modelId="{4A357F3A-DEBC-4463-89DD-0E9AAFC1D806}" type="presParOf" srcId="{EA2E8620-9B01-4BFF-B869-0FCC3A1A04E6}" destId="{0D1F4B1E-65DC-4A46-BF92-83498C072781}" srcOrd="0" destOrd="0" presId="urn:microsoft.com/office/officeart/2005/8/layout/vList6"/>
    <dgm:cxn modelId="{56EB8C35-6AB4-45A7-A0A7-9B1AFA8681D4}" type="presParOf" srcId="{EA2E8620-9B01-4BFF-B869-0FCC3A1A04E6}" destId="{524F5894-513F-4ECE-81D2-98CE0C682A6E}" srcOrd="1" destOrd="0" presId="urn:microsoft.com/office/officeart/2005/8/layout/vList6"/>
  </dgm:cxnLst>
  <dgm:bg>
    <a:solidFill>
      <a:schemeClr val="accent6">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BA70-F9D6-4D9F-B7E7-4A1FEC9BAA8F}">
      <dsp:nvSpPr>
        <dsp:cNvPr id="0" name=""/>
        <dsp:cNvSpPr/>
      </dsp:nvSpPr>
      <dsp:spPr>
        <a:xfrm>
          <a:off x="0" y="140407"/>
          <a:ext cx="3123913" cy="187434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err="1" smtClean="0">
              <a:solidFill>
                <a:schemeClr val="tx1"/>
              </a:solidFill>
            </a:rPr>
            <a:t>снотворний</a:t>
          </a:r>
          <a:r>
            <a:rPr lang="ru-RU" sz="2800" kern="1200" dirty="0" smtClean="0">
              <a:solidFill>
                <a:schemeClr val="tx1"/>
              </a:solidFill>
            </a:rPr>
            <a:t> мак і </a:t>
          </a:r>
          <a:r>
            <a:rPr lang="ru-RU" sz="2800" kern="1200" dirty="0" err="1" smtClean="0">
              <a:solidFill>
                <a:schemeClr val="tx1"/>
              </a:solidFill>
            </a:rPr>
            <a:t>коноплі</a:t>
          </a:r>
          <a:r>
            <a:rPr lang="ru-RU" sz="2800" kern="1200" dirty="0" smtClean="0">
              <a:solidFill>
                <a:schemeClr val="tx1"/>
              </a:solidFill>
            </a:rPr>
            <a:t> (</a:t>
          </a:r>
          <a:r>
            <a:rPr lang="ru-RU" sz="2800" kern="1200" dirty="0" err="1" smtClean="0">
              <a:solidFill>
                <a:schemeClr val="tx1"/>
              </a:solidFill>
            </a:rPr>
            <a:t>ст.310</a:t>
          </a:r>
          <a:r>
            <a:rPr lang="ru-RU" sz="2800" kern="1200" dirty="0" smtClean="0">
              <a:solidFill>
                <a:schemeClr val="tx1"/>
              </a:solidFill>
            </a:rPr>
            <a:t> </a:t>
          </a:r>
          <a:r>
            <a:rPr lang="ru-RU" sz="2800" kern="1200" dirty="0" err="1" smtClean="0">
              <a:solidFill>
                <a:schemeClr val="tx1"/>
              </a:solidFill>
            </a:rPr>
            <a:t>КК</a:t>
          </a:r>
          <a:r>
            <a:rPr lang="ru-RU" sz="2800" kern="1200" dirty="0" smtClean="0">
              <a:solidFill>
                <a:schemeClr val="tx1"/>
              </a:solidFill>
            </a:rPr>
            <a:t>).</a:t>
          </a:r>
          <a:endParaRPr lang="ru-RU" sz="2800" kern="1200" dirty="0">
            <a:solidFill>
              <a:schemeClr val="tx1"/>
            </a:solidFill>
          </a:endParaRPr>
        </a:p>
      </dsp:txBody>
      <dsp:txXfrm>
        <a:off x="0" y="140407"/>
        <a:ext cx="3123913" cy="1874348"/>
      </dsp:txXfrm>
    </dsp:sp>
    <dsp:sp modelId="{F4A0AE98-6D23-447C-BAA6-B0455FE5334B}">
      <dsp:nvSpPr>
        <dsp:cNvPr id="0" name=""/>
        <dsp:cNvSpPr/>
      </dsp:nvSpPr>
      <dsp:spPr>
        <a:xfrm>
          <a:off x="3462878" y="116715"/>
          <a:ext cx="4163801" cy="1874348"/>
        </a:xfrm>
        <a:prstGeom prst="rect">
          <a:avLst/>
        </a:prstGeom>
        <a:solidFill>
          <a:schemeClr val="accent5">
            <a:hueOff val="-1663624"/>
            <a:satOff val="-2576"/>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аналоги </a:t>
          </a:r>
          <a:r>
            <a:rPr lang="ru-RU" sz="2400" kern="1200" dirty="0" err="1" smtClean="0">
              <a:solidFill>
                <a:schemeClr val="tx1"/>
              </a:solidFill>
            </a:rPr>
            <a:t>наркотичних</a:t>
          </a:r>
          <a:r>
            <a:rPr lang="ru-RU" sz="2400" kern="1200" dirty="0" smtClean="0">
              <a:solidFill>
                <a:schemeClr val="tx1"/>
              </a:solidFill>
            </a:rPr>
            <a:t> </a:t>
          </a:r>
          <a:r>
            <a:rPr lang="ru-RU" sz="2400" kern="1200" dirty="0" err="1" smtClean="0">
              <a:solidFill>
                <a:schemeClr val="tx1"/>
              </a:solidFill>
            </a:rPr>
            <a:t>засобів</a:t>
          </a:r>
          <a:r>
            <a:rPr lang="ru-RU" sz="2400" kern="1200" dirty="0" smtClean="0">
              <a:solidFill>
                <a:schemeClr val="tx1"/>
              </a:solidFill>
            </a:rPr>
            <a:t> та </a:t>
          </a:r>
          <a:r>
            <a:rPr lang="ru-RU" sz="2400" kern="1200" dirty="0" err="1" smtClean="0">
              <a:solidFill>
                <a:schemeClr val="tx1"/>
              </a:solidFill>
            </a:rPr>
            <a:t>психотропних</a:t>
          </a:r>
          <a:r>
            <a:rPr lang="ru-RU" sz="2400" kern="1200" dirty="0" smtClean="0">
              <a:solidFill>
                <a:schemeClr val="tx1"/>
              </a:solidFill>
            </a:rPr>
            <a:t> </a:t>
          </a:r>
          <a:r>
            <a:rPr lang="ru-RU" sz="2400" kern="1200" dirty="0" err="1" smtClean="0">
              <a:solidFill>
                <a:schemeClr val="tx1"/>
              </a:solidFill>
            </a:rPr>
            <a:t>речовин</a:t>
          </a:r>
          <a:r>
            <a:rPr lang="ru-RU" sz="2400" kern="1200" dirty="0" smtClean="0">
              <a:solidFill>
                <a:schemeClr val="tx1"/>
              </a:solidFill>
            </a:rPr>
            <a:t> (ст. 305-309, 313-315, 317, 320 </a:t>
          </a:r>
          <a:r>
            <a:rPr lang="ru-RU" sz="2400" kern="1200" dirty="0" err="1" smtClean="0">
              <a:solidFill>
                <a:schemeClr val="tx1"/>
              </a:solidFill>
            </a:rPr>
            <a:t>КК</a:t>
          </a:r>
          <a:r>
            <a:rPr lang="ru-RU" sz="2400" kern="1200" dirty="0" smtClean="0">
              <a:solidFill>
                <a:schemeClr val="tx1"/>
              </a:solidFill>
            </a:rPr>
            <a:t>)</a:t>
          </a:r>
          <a:endParaRPr lang="ru-RU" sz="2400" kern="1200" dirty="0">
            <a:solidFill>
              <a:schemeClr val="tx1"/>
            </a:solidFill>
          </a:endParaRPr>
        </a:p>
      </dsp:txBody>
      <dsp:txXfrm>
        <a:off x="3462878" y="116715"/>
        <a:ext cx="4163801" cy="1874348"/>
      </dsp:txXfrm>
    </dsp:sp>
    <dsp:sp modelId="{560ED524-DEE5-4D35-B0EA-0D643F6C6C4E}">
      <dsp:nvSpPr>
        <dsp:cNvPr id="0" name=""/>
        <dsp:cNvSpPr/>
      </dsp:nvSpPr>
      <dsp:spPr>
        <a:xfrm>
          <a:off x="7919140" y="211801"/>
          <a:ext cx="3123913" cy="1874348"/>
        </a:xfrm>
        <a:prstGeom prst="rect">
          <a:avLst/>
        </a:prstGeom>
        <a:solidFill>
          <a:schemeClr val="accent5">
            <a:hueOff val="-3327248"/>
            <a:satOff val="-5151"/>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rPr>
            <a:t>прекурсори</a:t>
          </a:r>
          <a:r>
            <a:rPr lang="ru-RU" sz="2400" kern="1200" dirty="0" smtClean="0">
              <a:solidFill>
                <a:schemeClr val="tx1"/>
              </a:solidFill>
            </a:rPr>
            <a:t> </a:t>
          </a:r>
        </a:p>
        <a:p>
          <a:pPr lvl="0" algn="ctr" defTabSz="1066800">
            <a:lnSpc>
              <a:spcPct val="90000"/>
            </a:lnSpc>
            <a:spcBef>
              <a:spcPct val="0"/>
            </a:spcBef>
            <a:spcAft>
              <a:spcPct val="35000"/>
            </a:spcAft>
          </a:pPr>
          <a:r>
            <a:rPr lang="ru-RU" sz="2400" kern="1200" dirty="0" smtClean="0">
              <a:solidFill>
                <a:schemeClr val="tx1"/>
              </a:solidFill>
            </a:rPr>
            <a:t>(</a:t>
          </a:r>
          <a:r>
            <a:rPr lang="ru-RU" sz="2400" kern="1200" dirty="0" err="1" smtClean="0">
              <a:solidFill>
                <a:schemeClr val="tx1"/>
              </a:solidFill>
            </a:rPr>
            <a:t>ст</a:t>
          </a:r>
          <a:r>
            <a:rPr lang="ru-RU" sz="2400" kern="1200" dirty="0" smtClean="0">
              <a:solidFill>
                <a:schemeClr val="tx1"/>
              </a:solidFill>
            </a:rPr>
            <a:t> 305, 306, 311, </a:t>
          </a:r>
        </a:p>
        <a:p>
          <a:pPr lvl="0" algn="ctr" defTabSz="1066800">
            <a:lnSpc>
              <a:spcPct val="90000"/>
            </a:lnSpc>
            <a:spcBef>
              <a:spcPct val="0"/>
            </a:spcBef>
            <a:spcAft>
              <a:spcPct val="35000"/>
            </a:spcAft>
          </a:pPr>
          <a:r>
            <a:rPr lang="ru-RU" sz="2400" kern="1200" dirty="0" smtClean="0">
              <a:solidFill>
                <a:schemeClr val="tx1"/>
              </a:solidFill>
            </a:rPr>
            <a:t>312, 318, 320 </a:t>
          </a:r>
          <a:r>
            <a:rPr lang="ru-RU" sz="2400" kern="1200" dirty="0" err="1" smtClean="0">
              <a:solidFill>
                <a:schemeClr val="tx1"/>
              </a:solidFill>
            </a:rPr>
            <a:t>КК</a:t>
          </a:r>
          <a:r>
            <a:rPr lang="ru-RU" sz="2400" kern="1200" dirty="0" smtClean="0">
              <a:solidFill>
                <a:schemeClr val="tx1"/>
              </a:solidFill>
            </a:rPr>
            <a:t>);</a:t>
          </a:r>
          <a:endParaRPr lang="ru-RU" sz="2400" kern="1200" dirty="0">
            <a:solidFill>
              <a:schemeClr val="tx1"/>
            </a:solidFill>
          </a:endParaRPr>
        </a:p>
      </dsp:txBody>
      <dsp:txXfrm>
        <a:off x="7919140" y="211801"/>
        <a:ext cx="3123913" cy="1874348"/>
      </dsp:txXfrm>
    </dsp:sp>
    <dsp:sp modelId="{E9202F19-6E3F-43BD-BA35-C1C7311BF874}">
      <dsp:nvSpPr>
        <dsp:cNvPr id="0" name=""/>
        <dsp:cNvSpPr/>
      </dsp:nvSpPr>
      <dsp:spPr>
        <a:xfrm>
          <a:off x="1004795" y="2354999"/>
          <a:ext cx="4066085" cy="1874348"/>
        </a:xfrm>
        <a:prstGeom prst="rect">
          <a:avLst/>
        </a:prstGeom>
        <a:solidFill>
          <a:schemeClr val="accent5">
            <a:hueOff val="-4990872"/>
            <a:satOff val="-7727"/>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rPr>
            <a:t>психотропні</a:t>
          </a:r>
          <a:r>
            <a:rPr lang="ru-RU" sz="2400" kern="1200" dirty="0" smtClean="0">
              <a:solidFill>
                <a:schemeClr val="tx1"/>
              </a:solidFill>
            </a:rPr>
            <a:t> </a:t>
          </a:r>
          <a:r>
            <a:rPr lang="ru-RU" sz="2400" kern="1200" dirty="0" err="1" smtClean="0">
              <a:solidFill>
                <a:schemeClr val="tx1"/>
              </a:solidFill>
            </a:rPr>
            <a:t>речовини</a:t>
          </a:r>
          <a:r>
            <a:rPr lang="ru-RU" sz="2400" kern="1200" dirty="0" smtClean="0">
              <a:solidFill>
                <a:schemeClr val="tx1"/>
              </a:solidFill>
            </a:rPr>
            <a:t> </a:t>
          </a:r>
        </a:p>
        <a:p>
          <a:pPr lvl="0" algn="ctr" defTabSz="1066800">
            <a:lnSpc>
              <a:spcPct val="90000"/>
            </a:lnSpc>
            <a:spcBef>
              <a:spcPct val="0"/>
            </a:spcBef>
            <a:spcAft>
              <a:spcPct val="35000"/>
            </a:spcAft>
          </a:pPr>
          <a:r>
            <a:rPr lang="ru-RU" sz="2400" kern="1200" dirty="0" smtClean="0">
              <a:solidFill>
                <a:schemeClr val="tx1"/>
              </a:solidFill>
            </a:rPr>
            <a:t>(ст. 305-309, 313-314, 315, 317-320 </a:t>
          </a:r>
          <a:r>
            <a:rPr lang="ru-RU" sz="2400" kern="1200" dirty="0" err="1" smtClean="0">
              <a:solidFill>
                <a:schemeClr val="tx1"/>
              </a:solidFill>
            </a:rPr>
            <a:t>КК</a:t>
          </a:r>
          <a:r>
            <a:rPr lang="ru-RU" sz="2400" kern="1200" dirty="0" smtClean="0">
              <a:solidFill>
                <a:schemeClr val="tx1"/>
              </a:solidFill>
            </a:rPr>
            <a:t>)</a:t>
          </a:r>
          <a:endParaRPr lang="ru-RU" sz="2400" kern="1200" dirty="0">
            <a:solidFill>
              <a:schemeClr val="tx1"/>
            </a:solidFill>
          </a:endParaRPr>
        </a:p>
      </dsp:txBody>
      <dsp:txXfrm>
        <a:off x="1004795" y="2354999"/>
        <a:ext cx="4066085" cy="1874348"/>
      </dsp:txXfrm>
    </dsp:sp>
    <dsp:sp modelId="{9C8E8996-C2E7-4724-BAF3-4798B616AFF1}">
      <dsp:nvSpPr>
        <dsp:cNvPr id="0" name=""/>
        <dsp:cNvSpPr/>
      </dsp:nvSpPr>
      <dsp:spPr>
        <a:xfrm>
          <a:off x="5977940" y="2384632"/>
          <a:ext cx="4121691" cy="1874348"/>
        </a:xfrm>
        <a:prstGeom prst="rect">
          <a:avLst/>
        </a:prstGeom>
        <a:solidFill>
          <a:schemeClr val="accent5">
            <a:hueOff val="-6654497"/>
            <a:satOff val="-10303"/>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err="1" smtClean="0">
              <a:solidFill>
                <a:schemeClr val="tx1"/>
              </a:solidFill>
            </a:rPr>
            <a:t>наркотичні</a:t>
          </a:r>
          <a:r>
            <a:rPr lang="ru-RU" sz="2800" kern="1200" dirty="0" smtClean="0">
              <a:solidFill>
                <a:schemeClr val="tx1"/>
              </a:solidFill>
            </a:rPr>
            <a:t> </a:t>
          </a:r>
          <a:r>
            <a:rPr lang="ru-RU" sz="2800" kern="1200" dirty="0" err="1" smtClean="0">
              <a:solidFill>
                <a:schemeClr val="tx1"/>
              </a:solidFill>
            </a:rPr>
            <a:t>засоби</a:t>
          </a:r>
          <a:r>
            <a:rPr lang="ru-RU" sz="2800" kern="1200" dirty="0" smtClean="0">
              <a:solidFill>
                <a:schemeClr val="tx1"/>
              </a:solidFill>
            </a:rPr>
            <a:t> </a:t>
          </a:r>
        </a:p>
        <a:p>
          <a:pPr lvl="0" algn="ctr" defTabSz="1244600">
            <a:lnSpc>
              <a:spcPct val="90000"/>
            </a:lnSpc>
            <a:spcBef>
              <a:spcPct val="0"/>
            </a:spcBef>
            <a:spcAft>
              <a:spcPct val="35000"/>
            </a:spcAft>
          </a:pPr>
          <a:r>
            <a:rPr lang="ru-RU" sz="2800" kern="1200" dirty="0" smtClean="0">
              <a:solidFill>
                <a:schemeClr val="tx1"/>
              </a:solidFill>
            </a:rPr>
            <a:t>(ст. 305-309, 313-320 </a:t>
          </a:r>
          <a:r>
            <a:rPr lang="ru-RU" sz="2800" kern="1200" dirty="0" err="1" smtClean="0">
              <a:solidFill>
                <a:schemeClr val="tx1"/>
              </a:solidFill>
            </a:rPr>
            <a:t>КК</a:t>
          </a:r>
          <a:r>
            <a:rPr lang="ru-RU" sz="2800" kern="1200" dirty="0" smtClean="0">
              <a:solidFill>
                <a:schemeClr val="tx1"/>
              </a:solidFill>
            </a:rPr>
            <a:t>)</a:t>
          </a:r>
          <a:endParaRPr lang="ru-RU" sz="2800" kern="1200" dirty="0">
            <a:solidFill>
              <a:schemeClr val="tx1"/>
            </a:solidFill>
          </a:endParaRPr>
        </a:p>
      </dsp:txBody>
      <dsp:txXfrm>
        <a:off x="5977940" y="2384632"/>
        <a:ext cx="4121691" cy="1874348"/>
      </dsp:txXfrm>
    </dsp:sp>
    <dsp:sp modelId="{D0AE2E77-50E8-47D0-BA4A-18FC4B0E0C5E}">
      <dsp:nvSpPr>
        <dsp:cNvPr id="0" name=""/>
        <dsp:cNvSpPr/>
      </dsp:nvSpPr>
      <dsp:spPr>
        <a:xfrm>
          <a:off x="361332" y="4643253"/>
          <a:ext cx="4683589" cy="1572184"/>
        </a:xfrm>
        <a:prstGeom prst="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err="1" smtClean="0">
              <a:solidFill>
                <a:schemeClr val="tx1"/>
              </a:solidFill>
            </a:rPr>
            <a:t>Стаття</a:t>
          </a:r>
          <a:r>
            <a:rPr lang="ru-RU" sz="1600" b="1" kern="1200" dirty="0" smtClean="0">
              <a:solidFill>
                <a:schemeClr val="tx1"/>
              </a:solidFill>
            </a:rPr>
            <a:t> 44 </a:t>
          </a:r>
          <a:r>
            <a:rPr lang="ru-RU" sz="1600" b="1" kern="1200" dirty="0" err="1" smtClean="0">
              <a:solidFill>
                <a:schemeClr val="tx1"/>
              </a:solidFill>
            </a:rPr>
            <a:t>КУпАП</a:t>
          </a:r>
          <a:r>
            <a:rPr lang="ru-RU" sz="1600" b="1" kern="1200" dirty="0" smtClean="0">
              <a:solidFill>
                <a:schemeClr val="tx1"/>
              </a:solidFill>
            </a:rPr>
            <a:t>. </a:t>
          </a:r>
          <a:r>
            <a:rPr lang="ru-RU" sz="1600" b="1" kern="1200" dirty="0" err="1" smtClean="0">
              <a:solidFill>
                <a:schemeClr val="tx1"/>
              </a:solidFill>
            </a:rPr>
            <a:t>Незаконні</a:t>
          </a:r>
          <a:r>
            <a:rPr lang="ru-RU" sz="1600" b="1" kern="1200" dirty="0" smtClean="0">
              <a:solidFill>
                <a:schemeClr val="tx1"/>
              </a:solidFill>
            </a:rPr>
            <a:t> </a:t>
          </a:r>
          <a:r>
            <a:rPr lang="ru-RU" sz="1600" b="1" kern="1200" dirty="0" err="1" smtClean="0">
              <a:solidFill>
                <a:schemeClr val="tx1"/>
              </a:solidFill>
            </a:rPr>
            <a:t>виробництво</a:t>
          </a:r>
          <a:r>
            <a:rPr lang="ru-RU" sz="1600" b="1" kern="1200" dirty="0" smtClean="0">
              <a:solidFill>
                <a:schemeClr val="tx1"/>
              </a:solidFill>
            </a:rPr>
            <a:t>, </a:t>
          </a:r>
          <a:r>
            <a:rPr lang="ru-RU" sz="1600" b="1" kern="1200" dirty="0" err="1" smtClean="0">
              <a:solidFill>
                <a:schemeClr val="tx1"/>
              </a:solidFill>
            </a:rPr>
            <a:t>придбання</a:t>
          </a:r>
          <a:r>
            <a:rPr lang="ru-RU" sz="1600" b="1" kern="1200" dirty="0" smtClean="0">
              <a:solidFill>
                <a:schemeClr val="tx1"/>
              </a:solidFill>
            </a:rPr>
            <a:t>, </a:t>
          </a:r>
          <a:r>
            <a:rPr lang="ru-RU" sz="1600" b="1" kern="1200" dirty="0" err="1" smtClean="0">
              <a:solidFill>
                <a:schemeClr val="tx1"/>
              </a:solidFill>
            </a:rPr>
            <a:t>зберігання</a:t>
          </a:r>
          <a:r>
            <a:rPr lang="ru-RU" sz="1600" b="1" kern="1200" dirty="0" smtClean="0">
              <a:solidFill>
                <a:schemeClr val="tx1"/>
              </a:solidFill>
            </a:rPr>
            <a:t>, </a:t>
          </a:r>
          <a:r>
            <a:rPr lang="ru-RU" sz="1600" b="1" kern="1200" dirty="0" err="1" smtClean="0">
              <a:solidFill>
                <a:schemeClr val="tx1"/>
              </a:solidFill>
            </a:rPr>
            <a:t>перевезення</a:t>
          </a:r>
          <a:r>
            <a:rPr lang="ru-RU" sz="1600" b="1" kern="1200" dirty="0" smtClean="0">
              <a:solidFill>
                <a:schemeClr val="tx1"/>
              </a:solidFill>
            </a:rPr>
            <a:t>, </a:t>
          </a:r>
          <a:r>
            <a:rPr lang="ru-RU" sz="1600" b="1" kern="1200" dirty="0" err="1" smtClean="0">
              <a:solidFill>
                <a:schemeClr val="tx1"/>
              </a:solidFill>
            </a:rPr>
            <a:t>пересилання</a:t>
          </a:r>
          <a:r>
            <a:rPr lang="ru-RU" sz="1600" b="1" kern="1200" dirty="0" smtClean="0">
              <a:solidFill>
                <a:schemeClr val="tx1"/>
              </a:solidFill>
            </a:rPr>
            <a:t> </a:t>
          </a:r>
          <a:r>
            <a:rPr lang="ru-RU" sz="1600" b="1" kern="1200" dirty="0" err="1" smtClean="0">
              <a:solidFill>
                <a:schemeClr val="tx1"/>
              </a:solidFill>
            </a:rPr>
            <a:t>наркотичних</a:t>
          </a:r>
          <a:r>
            <a:rPr lang="ru-RU" sz="1600" b="1" kern="1200" dirty="0" smtClean="0">
              <a:solidFill>
                <a:schemeClr val="tx1"/>
              </a:solidFill>
            </a:rPr>
            <a:t> </a:t>
          </a:r>
          <a:r>
            <a:rPr lang="ru-RU" sz="1600" b="1" kern="1200" dirty="0" err="1" smtClean="0">
              <a:solidFill>
                <a:schemeClr val="tx1"/>
              </a:solidFill>
            </a:rPr>
            <a:t>засобів</a:t>
          </a:r>
          <a:r>
            <a:rPr lang="ru-RU" sz="1600" b="1" kern="1200" dirty="0" smtClean="0">
              <a:solidFill>
                <a:schemeClr val="tx1"/>
              </a:solidFill>
            </a:rPr>
            <a:t> </a:t>
          </a:r>
          <a:r>
            <a:rPr lang="ru-RU" sz="1600" b="1" kern="1200" dirty="0" err="1" smtClean="0">
              <a:solidFill>
                <a:schemeClr val="tx1"/>
              </a:solidFill>
            </a:rPr>
            <a:t>або</a:t>
          </a:r>
          <a:r>
            <a:rPr lang="ru-RU" sz="1600" b="1" kern="1200" dirty="0" smtClean="0">
              <a:solidFill>
                <a:schemeClr val="tx1"/>
              </a:solidFill>
            </a:rPr>
            <a:t> </a:t>
          </a:r>
          <a:r>
            <a:rPr lang="ru-RU" sz="1600" b="1" kern="1200" dirty="0" err="1" smtClean="0">
              <a:solidFill>
                <a:schemeClr val="tx1"/>
              </a:solidFill>
            </a:rPr>
            <a:t>психотропних</a:t>
          </a:r>
          <a:r>
            <a:rPr lang="ru-RU" sz="1600" b="1" kern="1200" dirty="0" smtClean="0">
              <a:solidFill>
                <a:schemeClr val="tx1"/>
              </a:solidFill>
            </a:rPr>
            <a:t> </a:t>
          </a:r>
          <a:r>
            <a:rPr lang="ru-RU" sz="1600" b="1" kern="1200" dirty="0" err="1" smtClean="0">
              <a:solidFill>
                <a:schemeClr val="tx1"/>
              </a:solidFill>
            </a:rPr>
            <a:t>речовин</a:t>
          </a:r>
          <a:r>
            <a:rPr lang="ru-RU" sz="1600" b="1" kern="1200" dirty="0" smtClean="0">
              <a:solidFill>
                <a:schemeClr val="tx1"/>
              </a:solidFill>
            </a:rPr>
            <a:t> без мети </a:t>
          </a:r>
          <a:r>
            <a:rPr lang="ru-RU" sz="1600" b="1" kern="1200" dirty="0" err="1" smtClean="0">
              <a:solidFill>
                <a:schemeClr val="tx1"/>
              </a:solidFill>
            </a:rPr>
            <a:t>збуту</a:t>
          </a:r>
          <a:r>
            <a:rPr lang="ru-RU" sz="1600" b="1" kern="1200" dirty="0" smtClean="0">
              <a:solidFill>
                <a:schemeClr val="tx1"/>
              </a:solidFill>
            </a:rPr>
            <a:t> в невеликих </a:t>
          </a:r>
          <a:r>
            <a:rPr lang="ru-RU" sz="1600" b="1" kern="1200" dirty="0" err="1" smtClean="0">
              <a:solidFill>
                <a:schemeClr val="tx1"/>
              </a:solidFill>
            </a:rPr>
            <a:t>розмірах</a:t>
          </a:r>
          <a:endParaRPr lang="ru-RU" sz="1600" b="1" kern="1200" dirty="0">
            <a:solidFill>
              <a:schemeClr val="tx1"/>
            </a:solidFill>
          </a:endParaRPr>
        </a:p>
      </dsp:txBody>
      <dsp:txXfrm>
        <a:off x="361332" y="4643253"/>
        <a:ext cx="4683589" cy="1572184"/>
      </dsp:txXfrm>
    </dsp:sp>
    <dsp:sp modelId="{B38ED431-F032-40A2-8F72-C0C84107520C}">
      <dsp:nvSpPr>
        <dsp:cNvPr id="0" name=""/>
        <dsp:cNvSpPr/>
      </dsp:nvSpPr>
      <dsp:spPr>
        <a:xfrm>
          <a:off x="6030797" y="4630920"/>
          <a:ext cx="4592308" cy="1616418"/>
        </a:xfrm>
        <a:prstGeom prst="rect">
          <a:avLst/>
        </a:prstGeom>
        <a:solidFill>
          <a:schemeClr val="accent5">
            <a:hueOff val="-9981745"/>
            <a:satOff val="-15454"/>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err="1" smtClean="0">
              <a:solidFill>
                <a:schemeClr val="tx1"/>
              </a:solidFill>
            </a:rPr>
            <a:t>Стаття</a:t>
          </a:r>
          <a:r>
            <a:rPr lang="ru-RU" sz="2000" b="0" kern="1200" dirty="0" smtClean="0">
              <a:solidFill>
                <a:schemeClr val="tx1"/>
              </a:solidFill>
            </a:rPr>
            <a:t> 42-</a:t>
          </a:r>
          <a:r>
            <a:rPr lang="ru-RU" sz="2000" b="0" kern="1200" baseline="30000" dirty="0" err="1" smtClean="0">
              <a:solidFill>
                <a:schemeClr val="tx1"/>
              </a:solidFill>
            </a:rPr>
            <a:t>4</a:t>
          </a:r>
          <a:r>
            <a:rPr lang="ru-RU" sz="2000" b="0" kern="1200" dirty="0" err="1" smtClean="0">
              <a:solidFill>
                <a:schemeClr val="tx1"/>
              </a:solidFill>
            </a:rPr>
            <a:t>КУпАП</a:t>
          </a:r>
          <a:r>
            <a:rPr lang="ru-RU" sz="2000" b="0" kern="1200" dirty="0" smtClean="0">
              <a:solidFill>
                <a:schemeClr val="tx1"/>
              </a:solidFill>
            </a:rPr>
            <a:t>. Продаж </a:t>
          </a:r>
          <a:r>
            <a:rPr lang="ru-RU" sz="2000" b="0" kern="1200" dirty="0" err="1" smtClean="0">
              <a:solidFill>
                <a:schemeClr val="tx1"/>
              </a:solidFill>
            </a:rPr>
            <a:t>лікарських</a:t>
          </a:r>
          <a:r>
            <a:rPr lang="ru-RU" sz="2000" b="0" kern="1200" dirty="0" smtClean="0">
              <a:solidFill>
                <a:schemeClr val="tx1"/>
              </a:solidFill>
            </a:rPr>
            <a:t> </a:t>
          </a:r>
          <a:r>
            <a:rPr lang="ru-RU" sz="2000" b="0" kern="1200" dirty="0" err="1" smtClean="0">
              <a:solidFill>
                <a:schemeClr val="tx1"/>
              </a:solidFill>
            </a:rPr>
            <a:t>засобів</a:t>
          </a:r>
          <a:r>
            <a:rPr lang="ru-RU" sz="2000" b="0" kern="1200" dirty="0" smtClean="0">
              <a:solidFill>
                <a:schemeClr val="tx1"/>
              </a:solidFill>
            </a:rPr>
            <a:t> без рецепта у </a:t>
          </a:r>
          <a:r>
            <a:rPr lang="ru-RU" sz="2000" b="0" kern="1200" dirty="0" err="1" smtClean="0">
              <a:solidFill>
                <a:schemeClr val="tx1"/>
              </a:solidFill>
            </a:rPr>
            <a:t>заборонених</a:t>
          </a:r>
          <a:r>
            <a:rPr lang="ru-RU" sz="2000" b="0" kern="1200" dirty="0" smtClean="0">
              <a:solidFill>
                <a:schemeClr val="tx1"/>
              </a:solidFill>
            </a:rPr>
            <a:t> </a:t>
          </a:r>
          <a:r>
            <a:rPr lang="ru-RU" sz="2000" b="0" kern="1200" dirty="0" err="1" smtClean="0">
              <a:solidFill>
                <a:schemeClr val="tx1"/>
              </a:solidFill>
            </a:rPr>
            <a:t>законодавством</a:t>
          </a:r>
          <a:r>
            <a:rPr lang="ru-RU" sz="2000" b="0" kern="1200" dirty="0" smtClean="0">
              <a:solidFill>
                <a:schemeClr val="tx1"/>
              </a:solidFill>
            </a:rPr>
            <a:t> </a:t>
          </a:r>
          <a:r>
            <a:rPr lang="ru-RU" sz="2000" b="0" kern="1200" dirty="0" err="1" smtClean="0">
              <a:solidFill>
                <a:schemeClr val="tx1"/>
              </a:solidFill>
            </a:rPr>
            <a:t>випадках</a:t>
          </a:r>
          <a:r>
            <a:rPr lang="ru-RU" sz="2000" b="0" kern="1200" dirty="0" smtClean="0">
              <a:solidFill>
                <a:schemeClr val="tx1"/>
              </a:solidFill>
            </a:rPr>
            <a:t> </a:t>
          </a:r>
          <a:endParaRPr lang="ru-RU" sz="2000" b="0" kern="1200" dirty="0">
            <a:solidFill>
              <a:schemeClr val="tx1"/>
            </a:solidFill>
          </a:endParaRPr>
        </a:p>
      </dsp:txBody>
      <dsp:txXfrm>
        <a:off x="6030797" y="4630920"/>
        <a:ext cx="4592308" cy="1616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1BF74-C077-4FDE-8545-C9053BEDD2BA}">
      <dsp:nvSpPr>
        <dsp:cNvPr id="0" name=""/>
        <dsp:cNvSpPr/>
      </dsp:nvSpPr>
      <dsp:spPr>
        <a:xfrm>
          <a:off x="3282710" y="2665781"/>
          <a:ext cx="2660073" cy="266007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uk-UA" sz="3900" kern="1200" smtClean="0"/>
            <a:t>Докази</a:t>
          </a:r>
          <a:endParaRPr lang="uk-UA" sz="3900" kern="1200"/>
        </a:p>
      </dsp:txBody>
      <dsp:txXfrm>
        <a:off x="3672269" y="3055340"/>
        <a:ext cx="1880955" cy="1880955"/>
      </dsp:txXfrm>
    </dsp:sp>
    <dsp:sp modelId="{8462A2A3-ABAF-405E-98FA-0B005E5FF189}">
      <dsp:nvSpPr>
        <dsp:cNvPr id="0" name=""/>
        <dsp:cNvSpPr/>
      </dsp:nvSpPr>
      <dsp:spPr>
        <a:xfrm rot="11571744">
          <a:off x="1238572" y="3073449"/>
          <a:ext cx="1989582" cy="75812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345514-B840-4364-8C4A-CC8239989C02}">
      <dsp:nvSpPr>
        <dsp:cNvPr id="0" name=""/>
        <dsp:cNvSpPr/>
      </dsp:nvSpPr>
      <dsp:spPr>
        <a:xfrm>
          <a:off x="0" y="2220231"/>
          <a:ext cx="2527069" cy="202165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uk-UA" sz="3800" kern="1200" smtClean="0"/>
            <a:t>Речові</a:t>
          </a:r>
          <a:endParaRPr lang="uk-UA" sz="3800" kern="1200"/>
        </a:p>
      </dsp:txBody>
      <dsp:txXfrm>
        <a:off x="59212" y="2279443"/>
        <a:ext cx="2408645" cy="1903231"/>
      </dsp:txXfrm>
    </dsp:sp>
    <dsp:sp modelId="{447F68E5-77C7-4DBF-88D6-8EED63A75633}">
      <dsp:nvSpPr>
        <dsp:cNvPr id="0" name=""/>
        <dsp:cNvSpPr/>
      </dsp:nvSpPr>
      <dsp:spPr>
        <a:xfrm rot="13897585">
          <a:off x="1805207" y="1549489"/>
          <a:ext cx="2341187" cy="758120"/>
        </a:xfrm>
        <a:prstGeom prst="leftArrow">
          <a:avLst>
            <a:gd name="adj1" fmla="val 60000"/>
            <a:gd name="adj2" fmla="val 50000"/>
          </a:avLst>
        </a:prstGeom>
        <a:solidFill>
          <a:schemeClr val="accent5">
            <a:hueOff val="-3327248"/>
            <a:satOff val="-5151"/>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51EF9-EA3E-45C8-BE06-A32B51E88B26}">
      <dsp:nvSpPr>
        <dsp:cNvPr id="0" name=""/>
        <dsp:cNvSpPr/>
      </dsp:nvSpPr>
      <dsp:spPr>
        <a:xfrm>
          <a:off x="985578" y="0"/>
          <a:ext cx="2527069" cy="2021655"/>
        </a:xfrm>
        <a:prstGeom prst="roundRect">
          <a:avLst>
            <a:gd name="adj" fmla="val 10000"/>
          </a:avLst>
        </a:prstGeom>
        <a:solidFill>
          <a:schemeClr val="accent5">
            <a:hueOff val="-3327248"/>
            <a:satOff val="-5151"/>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uk-UA" sz="3800" kern="1200" smtClean="0"/>
            <a:t>Письмові</a:t>
          </a:r>
          <a:endParaRPr lang="uk-UA" sz="3800" kern="1200"/>
        </a:p>
      </dsp:txBody>
      <dsp:txXfrm>
        <a:off x="1044790" y="59212"/>
        <a:ext cx="2408645" cy="1903231"/>
      </dsp:txXfrm>
    </dsp:sp>
    <dsp:sp modelId="{050A885C-B48B-4863-8E17-E27B2DD9D546}">
      <dsp:nvSpPr>
        <dsp:cNvPr id="0" name=""/>
        <dsp:cNvSpPr/>
      </dsp:nvSpPr>
      <dsp:spPr>
        <a:xfrm rot="17302541">
          <a:off x="4476166" y="1445777"/>
          <a:ext cx="1715493" cy="758120"/>
        </a:xfrm>
        <a:prstGeom prst="leftArrow">
          <a:avLst>
            <a:gd name="adj1" fmla="val 60000"/>
            <a:gd name="adj2" fmla="val 50000"/>
          </a:avLst>
        </a:prstGeom>
        <a:solidFill>
          <a:schemeClr val="accent5">
            <a:hueOff val="-6654497"/>
            <a:satOff val="-10303"/>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29467-7107-49EE-A60F-610023267F1C}">
      <dsp:nvSpPr>
        <dsp:cNvPr id="0" name=""/>
        <dsp:cNvSpPr/>
      </dsp:nvSpPr>
      <dsp:spPr>
        <a:xfrm>
          <a:off x="4340779" y="0"/>
          <a:ext cx="2527069" cy="2021655"/>
        </a:xfrm>
        <a:prstGeom prst="roundRect">
          <a:avLst>
            <a:gd name="adj" fmla="val 10000"/>
          </a:avLst>
        </a:prstGeom>
        <a:solidFill>
          <a:schemeClr val="accent5">
            <a:hueOff val="-6654497"/>
            <a:satOff val="-10303"/>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uk-UA" sz="3800" kern="1200" smtClean="0"/>
            <a:t>Свідки</a:t>
          </a:r>
          <a:endParaRPr lang="uk-UA" sz="3800" kern="1200"/>
        </a:p>
      </dsp:txBody>
      <dsp:txXfrm>
        <a:off x="4399991" y="59212"/>
        <a:ext cx="2408645" cy="1903231"/>
      </dsp:txXfrm>
    </dsp:sp>
    <dsp:sp modelId="{036A0593-7922-421F-AF83-D0ECD526D056}">
      <dsp:nvSpPr>
        <dsp:cNvPr id="0" name=""/>
        <dsp:cNvSpPr/>
      </dsp:nvSpPr>
      <dsp:spPr>
        <a:xfrm rot="20177984">
          <a:off x="5864636" y="2395746"/>
          <a:ext cx="3059234" cy="758120"/>
        </a:xfrm>
        <a:prstGeom prst="leftArrow">
          <a:avLst>
            <a:gd name="adj1" fmla="val 60000"/>
            <a:gd name="adj2" fmla="val 5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CA1850-0B7D-4250-AF85-F3486483CC0B}">
      <dsp:nvSpPr>
        <dsp:cNvPr id="0" name=""/>
        <dsp:cNvSpPr/>
      </dsp:nvSpPr>
      <dsp:spPr>
        <a:xfrm>
          <a:off x="7531329" y="1149145"/>
          <a:ext cx="2527069" cy="2021655"/>
        </a:xfrm>
        <a:prstGeom prst="roundRect">
          <a:avLst>
            <a:gd name="adj" fmla="val 10000"/>
          </a:avLst>
        </a:prstGeom>
        <a:solidFill>
          <a:schemeClr val="accent5">
            <a:hueOff val="-9981745"/>
            <a:satOff val="-15454"/>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endParaRPr lang="uk-UA" sz="3800" kern="1200"/>
        </a:p>
      </dsp:txBody>
      <dsp:txXfrm>
        <a:off x="7590541" y="1208357"/>
        <a:ext cx="2408645" cy="1903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842E6-B80D-4CEF-AF4A-9CB22B6C24BA}">
      <dsp:nvSpPr>
        <dsp:cNvPr id="0" name=""/>
        <dsp:cNvSpPr/>
      </dsp:nvSpPr>
      <dsp:spPr>
        <a:xfrm rot="10800000">
          <a:off x="2087556" y="0"/>
          <a:ext cx="8495760" cy="1357141"/>
        </a:xfrm>
        <a:prstGeom prst="homePlate">
          <a:avLst/>
        </a:prstGeom>
        <a:solidFill>
          <a:schemeClr val="accent2">
            <a:lumMod val="60000"/>
            <a:lumOff val="40000"/>
          </a:schemeClr>
        </a:solidFill>
        <a:ln w="9525" cap="rnd" cmpd="sng" algn="ctr">
          <a:solidFill>
            <a:schemeClr val="dk1">
              <a:tint val="76000"/>
              <a:alpha val="60000"/>
              <a:hueMod val="94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598462" tIns="76200" rIns="142240" bIns="76200" numCol="1" spcCol="1270" anchor="ctr" anchorCtr="0">
          <a:noAutofit/>
        </a:bodyPr>
        <a:lstStyle/>
        <a:p>
          <a:pPr lvl="0" algn="ctr" defTabSz="889000">
            <a:lnSpc>
              <a:spcPct val="90000"/>
            </a:lnSpc>
            <a:spcBef>
              <a:spcPct val="0"/>
            </a:spcBef>
            <a:spcAft>
              <a:spcPct val="35000"/>
            </a:spcAft>
          </a:pPr>
          <a:endParaRPr lang="uk-UA" sz="2000" kern="1200" dirty="0" smtClean="0"/>
        </a:p>
        <a:p>
          <a:pPr lvl="0" algn="ctr" defTabSz="889000">
            <a:lnSpc>
              <a:spcPct val="90000"/>
            </a:lnSpc>
            <a:spcBef>
              <a:spcPct val="0"/>
            </a:spcBef>
            <a:spcAft>
              <a:spcPct val="35000"/>
            </a:spcAft>
          </a:pPr>
          <a:r>
            <a:rPr lang="uk-UA" sz="2000" kern="1200" dirty="0" smtClean="0"/>
            <a:t>Протокол огляду предметів;</a:t>
          </a:r>
        </a:p>
        <a:p>
          <a:pPr lvl="0" algn="ctr" defTabSz="889000">
            <a:lnSpc>
              <a:spcPct val="90000"/>
            </a:lnSpc>
            <a:spcBef>
              <a:spcPct val="0"/>
            </a:spcBef>
            <a:spcAft>
              <a:spcPct val="35000"/>
            </a:spcAft>
          </a:pPr>
          <a:r>
            <a:rPr lang="ru-RU" sz="2000" kern="1200" dirty="0" smtClean="0"/>
            <a:t>Постанову про </a:t>
          </a:r>
          <a:r>
            <a:rPr lang="ru-RU" sz="2000" kern="1200" dirty="0" err="1" smtClean="0"/>
            <a:t>визнання</a:t>
          </a:r>
          <a:r>
            <a:rPr lang="ru-RU" sz="2000" kern="1200" dirty="0" smtClean="0"/>
            <a:t> </a:t>
          </a:r>
          <a:r>
            <a:rPr lang="ru-RU" sz="2000" kern="1200" dirty="0" err="1" smtClean="0"/>
            <a:t>речових</a:t>
          </a:r>
          <a:r>
            <a:rPr lang="ru-RU" sz="2000" kern="1200" dirty="0" smtClean="0"/>
            <a:t> </a:t>
          </a:r>
          <a:r>
            <a:rPr lang="ru-RU" sz="2000" kern="1200" dirty="0" err="1" smtClean="0"/>
            <a:t>доказів</a:t>
          </a:r>
          <a:r>
            <a:rPr lang="ru-RU" sz="2000" kern="1200" dirty="0" smtClean="0"/>
            <a:t> та передачу на </a:t>
          </a:r>
          <a:r>
            <a:rPr lang="ru-RU" sz="2000" kern="1200" dirty="0" err="1" smtClean="0"/>
            <a:t>зберігання</a:t>
          </a:r>
          <a:endParaRPr lang="uk-UA" sz="2000" kern="1200" dirty="0" smtClean="0"/>
        </a:p>
        <a:p>
          <a:pPr lvl="0" algn="ctr" defTabSz="889000">
            <a:lnSpc>
              <a:spcPct val="90000"/>
            </a:lnSpc>
            <a:spcBef>
              <a:spcPct val="0"/>
            </a:spcBef>
            <a:spcAft>
              <a:spcPct val="35000"/>
            </a:spcAft>
          </a:pPr>
          <a:endParaRPr lang="uk-UA" sz="2400" kern="1200" dirty="0"/>
        </a:p>
      </dsp:txBody>
      <dsp:txXfrm rot="10800000">
        <a:off x="2426841" y="0"/>
        <a:ext cx="8156475" cy="1357141"/>
      </dsp:txXfrm>
    </dsp:sp>
    <dsp:sp modelId="{5FBE9AEC-E040-4510-A245-A249DF75AB90}">
      <dsp:nvSpPr>
        <dsp:cNvPr id="0" name=""/>
        <dsp:cNvSpPr/>
      </dsp:nvSpPr>
      <dsp:spPr>
        <a:xfrm>
          <a:off x="831894" y="0"/>
          <a:ext cx="1357141" cy="135714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D12C0-6C3C-4802-AB3C-2598AE8285D5}">
      <dsp:nvSpPr>
        <dsp:cNvPr id="0" name=""/>
        <dsp:cNvSpPr/>
      </dsp:nvSpPr>
      <dsp:spPr>
        <a:xfrm rot="10800000">
          <a:off x="1658393" y="1762475"/>
          <a:ext cx="9753978" cy="1803681"/>
        </a:xfrm>
        <a:prstGeom prst="homePlate">
          <a:avLst/>
        </a:prstGeom>
        <a:gradFill rotWithShape="1">
          <a:gsLst>
            <a:gs pos="0">
              <a:schemeClr val="dk1">
                <a:tint val="62000"/>
                <a:hueMod val="94000"/>
                <a:satMod val="140000"/>
                <a:lumMod val="110000"/>
              </a:schemeClr>
            </a:gs>
            <a:gs pos="100000">
              <a:schemeClr val="dk1">
                <a:tint val="84000"/>
                <a:satMod val="160000"/>
              </a:schemeClr>
            </a:gs>
          </a:gsLst>
          <a:lin ang="5400000" scaled="0"/>
        </a:gradFill>
        <a:ln w="9525" cap="rnd" cmpd="sng" algn="ctr">
          <a:solidFill>
            <a:schemeClr val="dk1">
              <a:tint val="76000"/>
              <a:alpha val="60000"/>
              <a:hueMod val="94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598462" tIns="68580" rIns="128016" bIns="68580" numCol="1" spcCol="1270" anchor="ctr" anchorCtr="0">
          <a:noAutofit/>
        </a:bodyPr>
        <a:lstStyle/>
        <a:p>
          <a:pPr lvl="0" algn="ctr" defTabSz="800100">
            <a:lnSpc>
              <a:spcPct val="90000"/>
            </a:lnSpc>
            <a:spcBef>
              <a:spcPct val="0"/>
            </a:spcBef>
            <a:spcAft>
              <a:spcPct val="35000"/>
            </a:spcAft>
          </a:pPr>
          <a:r>
            <a:rPr lang="ru-RU" sz="1800" kern="1200" dirty="0" err="1" smtClean="0"/>
            <a:t>Квитанція</a:t>
          </a:r>
          <a:r>
            <a:rPr lang="ru-RU" sz="1800" kern="1200" dirty="0" smtClean="0"/>
            <a:t> про </a:t>
          </a:r>
          <a:r>
            <a:rPr lang="ru-RU" sz="1800" kern="1200" dirty="0" err="1" smtClean="0"/>
            <a:t>прийняття</a:t>
          </a:r>
          <a:r>
            <a:rPr lang="ru-RU" sz="1800" kern="1200" dirty="0" smtClean="0"/>
            <a:t> на </a:t>
          </a:r>
          <a:r>
            <a:rPr lang="ru-RU" sz="1800" kern="1200" dirty="0" err="1" smtClean="0"/>
            <a:t>зберігання</a:t>
          </a:r>
          <a:r>
            <a:rPr lang="ru-RU" sz="1800" kern="1200" dirty="0" smtClean="0"/>
            <a:t> </a:t>
          </a:r>
          <a:r>
            <a:rPr lang="ru-RU" sz="1800" kern="1200" dirty="0" err="1" smtClean="0"/>
            <a:t>речових</a:t>
          </a:r>
          <a:r>
            <a:rPr lang="ru-RU" sz="1800" kern="1200" dirty="0" smtClean="0"/>
            <a:t> </a:t>
          </a:r>
          <a:r>
            <a:rPr lang="ru-RU" sz="1800" kern="1200" dirty="0" err="1" smtClean="0"/>
            <a:t>доказів</a:t>
          </a:r>
          <a:r>
            <a:rPr lang="ru-RU" sz="1800" kern="1200" dirty="0" smtClean="0"/>
            <a:t>. </a:t>
          </a:r>
          <a:r>
            <a:rPr lang="uk-UA" sz="1800" kern="1200" dirty="0" smtClean="0">
              <a:solidFill>
                <a:schemeClr val="tx1"/>
              </a:solidFill>
            </a:rPr>
            <a:t>Перевірити передачу речових доказів суду в журналі обліку речових доказів в день надходження, (довідка про речові докази. перед оглядом речового доказу в судовому засіданні суд має оглянути упаковку й оголосити її характеристики під запис</a:t>
          </a:r>
          <a:endParaRPr lang="uk-UA" sz="1800" kern="1200" dirty="0"/>
        </a:p>
      </dsp:txBody>
      <dsp:txXfrm rot="10800000">
        <a:off x="2109313" y="1762475"/>
        <a:ext cx="9303058" cy="1803681"/>
      </dsp:txXfrm>
    </dsp:sp>
    <dsp:sp modelId="{0677EE4A-3541-493C-AE37-452587AF9AEF}">
      <dsp:nvSpPr>
        <dsp:cNvPr id="0" name=""/>
        <dsp:cNvSpPr/>
      </dsp:nvSpPr>
      <dsp:spPr>
        <a:xfrm>
          <a:off x="195765" y="2040329"/>
          <a:ext cx="1357141" cy="1357141"/>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CF63-34BF-47BA-AB77-932423CFAB90}">
      <dsp:nvSpPr>
        <dsp:cNvPr id="0" name=""/>
        <dsp:cNvSpPr/>
      </dsp:nvSpPr>
      <dsp:spPr>
        <a:xfrm rot="10800000">
          <a:off x="2486787" y="3947998"/>
          <a:ext cx="8401805" cy="1357141"/>
        </a:xfrm>
        <a:prstGeom prst="homePlate">
          <a:avLst/>
        </a:prstGeom>
        <a:solidFill>
          <a:schemeClr val="accent2">
            <a:lumMod val="60000"/>
            <a:lumOff val="40000"/>
          </a:schemeClr>
        </a:solidFill>
        <a:ln w="9525" cap="rnd" cmpd="sng" algn="ctr">
          <a:solidFill>
            <a:schemeClr val="dk1">
              <a:tint val="76000"/>
              <a:alpha val="60000"/>
              <a:hueMod val="94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598462" tIns="76200" rIns="142240" bIns="76200" numCol="1" spcCol="1270" anchor="ctr" anchorCtr="0">
          <a:noAutofit/>
        </a:bodyPr>
        <a:lstStyle/>
        <a:p>
          <a:pPr lvl="0" algn="ctr" defTabSz="889000">
            <a:lnSpc>
              <a:spcPct val="90000"/>
            </a:lnSpc>
            <a:spcBef>
              <a:spcPct val="0"/>
            </a:spcBef>
            <a:spcAft>
              <a:spcPct val="35000"/>
            </a:spcAft>
          </a:pPr>
          <a:endParaRPr lang="ru-RU" sz="2000" kern="1200" dirty="0" smtClean="0"/>
        </a:p>
        <a:p>
          <a:pPr lvl="0" algn="ctr" defTabSz="889000">
            <a:lnSpc>
              <a:spcPct val="90000"/>
            </a:lnSpc>
            <a:spcBef>
              <a:spcPct val="0"/>
            </a:spcBef>
            <a:spcAft>
              <a:spcPct val="35000"/>
            </a:spcAft>
          </a:pPr>
          <a:r>
            <a:rPr lang="ru-RU" sz="2000" kern="1200" dirty="0" smtClean="0"/>
            <a:t>Постанова про </a:t>
          </a:r>
          <a:r>
            <a:rPr lang="ru-RU" sz="2000" kern="1200" dirty="0" err="1" smtClean="0"/>
            <a:t>визнання</a:t>
          </a:r>
          <a:r>
            <a:rPr lang="ru-RU" sz="2000" kern="1200" dirty="0" smtClean="0"/>
            <a:t>, </a:t>
          </a:r>
          <a:r>
            <a:rPr lang="ru-RU" sz="2000" kern="1200" dirty="0" err="1" smtClean="0"/>
            <a:t>приєднання</a:t>
          </a:r>
          <a:r>
            <a:rPr lang="ru-RU" sz="2000" kern="1200" dirty="0" smtClean="0"/>
            <a:t> до </a:t>
          </a:r>
          <a:r>
            <a:rPr lang="ru-RU" sz="2000" kern="1200" dirty="0" err="1" smtClean="0"/>
            <a:t>кримінального</a:t>
          </a:r>
          <a:r>
            <a:rPr lang="ru-RU" sz="2000" kern="1200" dirty="0" smtClean="0"/>
            <a:t> </a:t>
          </a:r>
          <a:r>
            <a:rPr lang="ru-RU" sz="2000" kern="1200" dirty="0" err="1" smtClean="0"/>
            <a:t>провадження</a:t>
          </a:r>
          <a:r>
            <a:rPr lang="ru-RU" sz="2000" kern="1200" dirty="0" smtClean="0"/>
            <a:t> </a:t>
          </a:r>
          <a:r>
            <a:rPr lang="ru-RU" sz="2000" kern="1200" dirty="0" err="1" smtClean="0"/>
            <a:t>речових</a:t>
          </a:r>
          <a:r>
            <a:rPr lang="ru-RU" sz="2000" kern="1200" dirty="0" smtClean="0"/>
            <a:t> </a:t>
          </a:r>
          <a:r>
            <a:rPr lang="ru-RU" sz="2000" kern="1200" dirty="0" err="1" smtClean="0"/>
            <a:t>доказів</a:t>
          </a:r>
          <a:r>
            <a:rPr lang="ru-RU" sz="2000" kern="1200" dirty="0" smtClean="0"/>
            <a:t> та передачу </a:t>
          </a:r>
          <a:r>
            <a:rPr lang="ru-RU" sz="2000" kern="1200" dirty="0" err="1" smtClean="0"/>
            <a:t>їх</a:t>
          </a:r>
          <a:r>
            <a:rPr lang="ru-RU" sz="2000" kern="1200" dirty="0" smtClean="0"/>
            <a:t> на </a:t>
          </a:r>
          <a:r>
            <a:rPr lang="ru-RU" sz="2000" kern="1200" dirty="0" err="1" smtClean="0"/>
            <a:t>зберігання</a:t>
          </a:r>
          <a:r>
            <a:rPr lang="ru-RU" sz="2000" kern="1200" dirty="0" smtClean="0"/>
            <a:t> у </a:t>
          </a:r>
          <a:r>
            <a:rPr lang="ru-RU" sz="2000" kern="1200" dirty="0" err="1" smtClean="0"/>
            <a:t>касу</a:t>
          </a:r>
          <a:r>
            <a:rPr lang="ru-RU" sz="2000" kern="1200" dirty="0" smtClean="0"/>
            <a:t> </a:t>
          </a:r>
          <a:r>
            <a:rPr lang="ru-RU" sz="2000" kern="1200" dirty="0" err="1" smtClean="0"/>
            <a:t>фінансового</a:t>
          </a:r>
          <a:r>
            <a:rPr lang="ru-RU" sz="2000" kern="1200" dirty="0" smtClean="0"/>
            <a:t> сектору</a:t>
          </a:r>
          <a:endParaRPr lang="uk-UA" sz="2000" kern="1200" dirty="0" smtClean="0"/>
        </a:p>
        <a:p>
          <a:pPr lvl="0" algn="ctr" defTabSz="889000">
            <a:lnSpc>
              <a:spcPct val="90000"/>
            </a:lnSpc>
            <a:spcBef>
              <a:spcPct val="0"/>
            </a:spcBef>
            <a:spcAft>
              <a:spcPct val="35000"/>
            </a:spcAft>
          </a:pPr>
          <a:endParaRPr lang="uk-UA" sz="2400" kern="1200" dirty="0"/>
        </a:p>
      </dsp:txBody>
      <dsp:txXfrm rot="10800000">
        <a:off x="2826072" y="3947998"/>
        <a:ext cx="8062520" cy="1357141"/>
      </dsp:txXfrm>
    </dsp:sp>
    <dsp:sp modelId="{26F9C3E9-5659-4E7D-AFEE-1F72FBE0EBFD}">
      <dsp:nvSpPr>
        <dsp:cNvPr id="0" name=""/>
        <dsp:cNvSpPr/>
      </dsp:nvSpPr>
      <dsp:spPr>
        <a:xfrm>
          <a:off x="1369142" y="3971273"/>
          <a:ext cx="1357141" cy="1357141"/>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E65F1-937E-4873-B33D-C9C626E58481}">
      <dsp:nvSpPr>
        <dsp:cNvPr id="0" name=""/>
        <dsp:cNvSpPr/>
      </dsp:nvSpPr>
      <dsp:spPr>
        <a:xfrm>
          <a:off x="3280702" y="0"/>
          <a:ext cx="8911297" cy="2736677"/>
        </a:xfrm>
        <a:prstGeom prst="rightArrow">
          <a:avLst>
            <a:gd name="adj1" fmla="val 75000"/>
            <a:gd name="adj2" fmla="val 50000"/>
          </a:avLst>
        </a:prstGeom>
        <a:solidFill>
          <a:schemeClr val="accent2">
            <a:lumMod val="60000"/>
            <a:lumOff val="4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k-UA" sz="2000" kern="1200" smtClean="0">
              <a:latin typeface="Times New Roman" pitchFamily="18" charset="0"/>
              <a:cs typeface="Times New Roman" pitchFamily="18" charset="0"/>
            </a:rPr>
            <a:t>Неналежна упаковка, опечатування та засвідчення РД (ч.5 ст.237, Інструкція по роботі з РД)</a:t>
          </a:r>
          <a:endParaRPr lang="uk-UA"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uk-UA" sz="2000" kern="1200" dirty="0" smtClean="0">
              <a:latin typeface="Times New Roman" pitchFamily="18" charset="0"/>
              <a:cs typeface="Times New Roman" pitchFamily="18" charset="0"/>
            </a:rPr>
            <a:t>Невідповідність записів на </a:t>
          </a:r>
          <a:r>
            <a:rPr lang="uk-UA" sz="2000" kern="1200" dirty="0" err="1" smtClean="0">
              <a:latin typeface="Times New Roman" pitchFamily="18" charset="0"/>
              <a:cs typeface="Times New Roman" pitchFamily="18" charset="0"/>
            </a:rPr>
            <a:t>бірках</a:t>
          </a:r>
          <a:r>
            <a:rPr lang="uk-UA" sz="2000" kern="1200" dirty="0" smtClean="0">
              <a:latin typeface="Times New Roman" pitchFamily="18" charset="0"/>
              <a:cs typeface="Times New Roman" pitchFamily="18" charset="0"/>
            </a:rPr>
            <a:t> </a:t>
          </a:r>
          <a:r>
            <a:rPr lang="uk-UA" sz="2000" kern="1200" dirty="0" err="1" smtClean="0">
              <a:latin typeface="Times New Roman" pitchFamily="18" charset="0"/>
              <a:cs typeface="Times New Roman" pitchFamily="18" charset="0"/>
            </a:rPr>
            <a:t>РД</a:t>
          </a:r>
          <a:r>
            <a:rPr lang="uk-UA" sz="2000" kern="1200" dirty="0" smtClean="0">
              <a:latin typeface="Times New Roman" pitchFamily="18" charset="0"/>
              <a:cs typeface="Times New Roman" pitchFamily="18" charset="0"/>
            </a:rPr>
            <a:t> даним, записаним в протоколах</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uk-UA" sz="2000" kern="1200" smtClean="0">
              <a:latin typeface="Times New Roman" pitchFamily="18" charset="0"/>
              <a:cs typeface="Times New Roman" pitchFamily="18" charset="0"/>
            </a:rPr>
            <a:t>Відсутність протоколу огляду РД</a:t>
          </a:r>
          <a:endParaRPr lang="uk-UA" altLang="ru-RU" sz="2000" kern="1200" smtClean="0">
            <a:solidFill>
              <a:schemeClr val="tx1"/>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uk-UA" sz="2000" kern="1200" dirty="0" smtClean="0">
              <a:latin typeface="Bookman Old Style" pitchFamily="18" charset="0"/>
            </a:rPr>
            <a:t>Вага речового доказу не відповідає даним матеріалів кримінального провадження</a:t>
          </a:r>
          <a:endParaRPr lang="uk-UA" altLang="ru-RU" sz="2000" kern="1200" dirty="0" smtClean="0">
            <a:solidFill>
              <a:schemeClr val="tx1"/>
            </a:solidFill>
            <a:latin typeface="Times New Roman" pitchFamily="18" charset="0"/>
            <a:cs typeface="Times New Roman" pitchFamily="18" charset="0"/>
          </a:endParaRPr>
        </a:p>
      </dsp:txBody>
      <dsp:txXfrm>
        <a:off x="3280702" y="342085"/>
        <a:ext cx="7885043" cy="2052507"/>
      </dsp:txXfrm>
    </dsp:sp>
    <dsp:sp modelId="{79836D84-4144-41E5-9143-C519DDD41CB2}">
      <dsp:nvSpPr>
        <dsp:cNvPr id="0" name=""/>
        <dsp:cNvSpPr/>
      </dsp:nvSpPr>
      <dsp:spPr>
        <a:xfrm>
          <a:off x="401733" y="292041"/>
          <a:ext cx="2574287" cy="2158174"/>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rPr>
            <a:t>ДОСЛІДЖЕННЯ речових</a:t>
          </a:r>
        </a:p>
        <a:p>
          <a:pPr lvl="0" algn="ctr" defTabSz="977900">
            <a:lnSpc>
              <a:spcPct val="90000"/>
            </a:lnSpc>
            <a:spcBef>
              <a:spcPct val="0"/>
            </a:spcBef>
            <a:spcAft>
              <a:spcPct val="35000"/>
            </a:spcAft>
          </a:pPr>
          <a:r>
            <a:rPr lang="uk-UA" sz="2200" kern="1200" dirty="0" smtClean="0">
              <a:solidFill>
                <a:schemeClr val="tx1"/>
              </a:solidFill>
            </a:rPr>
            <a:t>доказів</a:t>
          </a:r>
          <a:endParaRPr lang="uk-UA" sz="2200" kern="1200" dirty="0">
            <a:solidFill>
              <a:schemeClr val="tx1"/>
            </a:solidFill>
          </a:endParaRPr>
        </a:p>
      </dsp:txBody>
      <dsp:txXfrm>
        <a:off x="507086" y="397394"/>
        <a:ext cx="2363581" cy="1947468"/>
      </dsp:txXfrm>
    </dsp:sp>
    <dsp:sp modelId="{524F5894-513F-4ECE-81D2-98CE0C682A6E}">
      <dsp:nvSpPr>
        <dsp:cNvPr id="0" name=""/>
        <dsp:cNvSpPr/>
      </dsp:nvSpPr>
      <dsp:spPr>
        <a:xfrm>
          <a:off x="1652450" y="2893265"/>
          <a:ext cx="10539543" cy="3964734"/>
        </a:xfrm>
        <a:prstGeom prst="rightArrow">
          <a:avLst>
            <a:gd name="adj1" fmla="val 75000"/>
            <a:gd name="adj2" fmla="val 50000"/>
          </a:avLst>
        </a:prstGeom>
        <a:solidFill>
          <a:schemeClr val="accent2">
            <a:lumMod val="60000"/>
            <a:lumOff val="4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smtClean="0">
              <a:latin typeface="Times New Roman" pitchFamily="18" charset="0"/>
              <a:cs typeface="Times New Roman" pitchFamily="18" charset="0"/>
            </a:rPr>
            <a:t>Складання протоколу не в ході процесуальної дії або безпосередньо після її завершення</a:t>
          </a:r>
          <a:endParaRPr lang="uk-UA" sz="1600" kern="120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smtClean="0">
              <a:latin typeface="Times New Roman" pitchFamily="18" charset="0"/>
              <a:cs typeface="Times New Roman" pitchFamily="18" charset="0"/>
            </a:rPr>
            <a:t>Проведення слідчої дії не уповноваженою особою</a:t>
          </a:r>
          <a:endParaRPr lang="ru-RU" sz="1600" kern="120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smtClean="0">
              <a:latin typeface="Times New Roman" pitchFamily="18" charset="0"/>
              <a:cs typeface="Times New Roman" pitchFamily="18" charset="0"/>
            </a:rPr>
            <a:t>Відсутність в протоколі відомостей про всіх присутніх осіб</a:t>
          </a:r>
          <a:endParaRPr lang="ru-RU" sz="1600" kern="120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smtClean="0">
              <a:latin typeface="Times New Roman" pitchFamily="18" charset="0"/>
              <a:cs typeface="Times New Roman" pitchFamily="18" charset="0"/>
            </a:rPr>
            <a:t>Відсутність в протоколі підписів всіх присутніх осіб</a:t>
          </a:r>
          <a:endParaRPr lang="ru-RU" sz="1600" kern="120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Відсутність понятих або одного з них (при видачі грошей, їх вилученню після </a:t>
          </a:r>
          <a:r>
            <a:rPr lang="uk-UA" sz="1600" kern="1200" dirty="0" err="1" smtClean="0">
              <a:latin typeface="Times New Roman" pitchFamily="18" charset="0"/>
              <a:cs typeface="Times New Roman" pitchFamily="18" charset="0"/>
            </a:rPr>
            <a:t>ОЗ</a:t>
          </a:r>
          <a:r>
            <a:rPr lang="uk-UA" sz="1600" kern="1200" dirty="0" smtClean="0">
              <a:latin typeface="Times New Roman" pitchFamily="18" charset="0"/>
              <a:cs typeface="Times New Roman" pitchFamily="18" charset="0"/>
            </a:rPr>
            <a:t> та вилученні </a:t>
          </a:r>
          <a:r>
            <a:rPr lang="uk-UA" sz="1600" kern="1200" dirty="0" err="1" smtClean="0">
              <a:latin typeface="Times New Roman" pitchFamily="18" charset="0"/>
              <a:cs typeface="Times New Roman" pitchFamily="18" charset="0"/>
            </a:rPr>
            <a:t>шприця</a:t>
          </a:r>
          <a:r>
            <a:rPr lang="uk-UA"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dirty="0" smtClean="0">
              <a:latin typeface="Times New Roman" pitchFamily="18" charset="0"/>
              <a:cs typeface="Times New Roman" pitchFamily="18" charset="0"/>
            </a:rPr>
            <a:t>Запис в протоколі про участь у дії осіб, які фактично не були присутніми (при вилученні об'єктів ) Відсутність в протоколі  описання вилучених об'єктів або не зазначення їх відмінних індивідуалізуючи ознаки вилучених об'єктів, а також місця, де вони були вилучені</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uk-UA" sz="1600" kern="1200" smtClean="0">
              <a:latin typeface="Times New Roman" pitchFamily="18" charset="0"/>
              <a:cs typeface="Times New Roman" pitchFamily="18" charset="0"/>
            </a:rPr>
            <a:t>Не </a:t>
          </a:r>
          <a:r>
            <a:rPr lang="uk-UA" sz="1600" kern="1200" err="1" smtClean="0">
              <a:latin typeface="Times New Roman" pitchFamily="18" charset="0"/>
              <a:cs typeface="Times New Roman" pitchFamily="18" charset="0"/>
            </a:rPr>
            <a:t>пред</a:t>
          </a:r>
          <a:r>
            <a:rPr lang="en-US" sz="1600" kern="1200" smtClean="0">
              <a:latin typeface="Times New Roman" pitchFamily="18" charset="0"/>
              <a:cs typeface="Times New Roman" pitchFamily="18" charset="0"/>
            </a:rPr>
            <a:t>’</a:t>
          </a:r>
          <a:r>
            <a:rPr lang="uk-UA" sz="1600" kern="1200" smtClean="0">
              <a:latin typeface="Times New Roman" pitchFamily="18" charset="0"/>
              <a:cs typeface="Times New Roman" pitchFamily="18" charset="0"/>
            </a:rPr>
            <a:t>явлення вилучених об</a:t>
          </a:r>
          <a:r>
            <a:rPr lang="en-US" sz="1600" kern="1200" smtClean="0">
              <a:latin typeface="Times New Roman" pitchFamily="18" charset="0"/>
              <a:cs typeface="Times New Roman" pitchFamily="18" charset="0"/>
            </a:rPr>
            <a:t>’</a:t>
          </a:r>
          <a:r>
            <a:rPr lang="uk-UA" sz="1600" kern="1200" err="1" smtClean="0">
              <a:latin typeface="Times New Roman" pitchFamily="18" charset="0"/>
              <a:cs typeface="Times New Roman" pitchFamily="18" charset="0"/>
            </a:rPr>
            <a:t>єктів</a:t>
          </a:r>
          <a:r>
            <a:rPr lang="uk-UA" sz="1600" kern="1200" smtClean="0">
              <a:latin typeface="Times New Roman" pitchFamily="18" charset="0"/>
              <a:cs typeface="Times New Roman" pitchFamily="18" charset="0"/>
            </a:rPr>
            <a:t> понятим та іншим учасникам процесуальної дії</a:t>
          </a:r>
        </a:p>
        <a:p>
          <a:pPr marL="171450" lvl="1" indent="-171450" algn="l" defTabSz="711200">
            <a:lnSpc>
              <a:spcPct val="90000"/>
            </a:lnSpc>
            <a:spcBef>
              <a:spcPct val="0"/>
            </a:spcBef>
            <a:spcAft>
              <a:spcPct val="15000"/>
            </a:spcAft>
            <a:buChar char="••"/>
          </a:pPr>
          <a:r>
            <a:rPr lang="uk-UA" sz="1600" kern="1200" smtClean="0">
              <a:latin typeface="Times New Roman" pitchFamily="18" charset="0"/>
              <a:cs typeface="Times New Roman" pitchFamily="18" charset="0"/>
            </a:rPr>
            <a:t>Невідповідність описання місць і об</a:t>
          </a:r>
          <a:r>
            <a:rPr lang="en-US" sz="1600" kern="1200" smtClean="0">
              <a:latin typeface="Times New Roman" pitchFamily="18" charset="0"/>
              <a:cs typeface="Times New Roman" pitchFamily="18" charset="0"/>
            </a:rPr>
            <a:t>’</a:t>
          </a:r>
          <a:r>
            <a:rPr lang="uk-UA" sz="1600" kern="1200" err="1" smtClean="0">
              <a:latin typeface="Times New Roman" pitchFamily="18" charset="0"/>
              <a:cs typeface="Times New Roman" pitchFamily="18" charset="0"/>
            </a:rPr>
            <a:t>єктів</a:t>
          </a:r>
          <a:r>
            <a:rPr lang="uk-UA" sz="1600" kern="1200" smtClean="0">
              <a:latin typeface="Times New Roman" pitchFamily="18" charset="0"/>
              <a:cs typeface="Times New Roman" pitchFamily="18" charset="0"/>
            </a:rPr>
            <a:t> в протоколі і їх зображення в додатках (фото таблицях) до них</a:t>
          </a:r>
          <a:endParaRPr lang="ru-RU" sz="1600" kern="1200">
            <a:latin typeface="Times New Roman" pitchFamily="18" charset="0"/>
            <a:cs typeface="Times New Roman" pitchFamily="18" charset="0"/>
          </a:endParaRPr>
        </a:p>
      </dsp:txBody>
      <dsp:txXfrm>
        <a:off x="1652450" y="3388857"/>
        <a:ext cx="9052768" cy="2973550"/>
      </dsp:txXfrm>
    </dsp:sp>
    <dsp:sp modelId="{0D1F4B1E-65DC-4A46-BF92-83498C072781}">
      <dsp:nvSpPr>
        <dsp:cNvPr id="0" name=""/>
        <dsp:cNvSpPr/>
      </dsp:nvSpPr>
      <dsp:spPr>
        <a:xfrm>
          <a:off x="0" y="3567417"/>
          <a:ext cx="1644694" cy="2533157"/>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rPr>
            <a:t>письмові</a:t>
          </a:r>
        </a:p>
        <a:p>
          <a:pPr lvl="0" algn="ctr" defTabSz="977900">
            <a:lnSpc>
              <a:spcPct val="90000"/>
            </a:lnSpc>
            <a:spcBef>
              <a:spcPct val="0"/>
            </a:spcBef>
            <a:spcAft>
              <a:spcPct val="35000"/>
            </a:spcAft>
          </a:pPr>
          <a:r>
            <a:rPr lang="uk-UA" sz="2200" kern="1200" dirty="0" smtClean="0">
              <a:solidFill>
                <a:schemeClr val="tx1"/>
              </a:solidFill>
            </a:rPr>
            <a:t>докази</a:t>
          </a:r>
          <a:endParaRPr lang="uk-UA" sz="2200" kern="1200" dirty="0">
            <a:solidFill>
              <a:schemeClr val="tx1"/>
            </a:solidFill>
          </a:endParaRPr>
        </a:p>
      </dsp:txBody>
      <dsp:txXfrm>
        <a:off x="80287" y="3647704"/>
        <a:ext cx="1484120" cy="23725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57DC435-1FB2-4C45-9AD2-55453CE285EE}" type="datetimeFigureOut">
              <a:rPr lang="uk-UA" smtClean="0"/>
              <a:t>08.04.2017</a:t>
            </a:fld>
            <a:endParaRPr lang="uk-UA"/>
          </a:p>
        </p:txBody>
      </p:sp>
      <p:sp>
        <p:nvSpPr>
          <p:cNvPr id="4" name="Місце для нижнього колонтитула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CC3946-372E-4B32-98FC-FAF75371BAF5}" type="slidenum">
              <a:rPr lang="uk-UA" smtClean="0"/>
              <a:t>‹№›</a:t>
            </a:fld>
            <a:endParaRPr lang="uk-UA"/>
          </a:p>
        </p:txBody>
      </p:sp>
    </p:spTree>
    <p:extLst>
      <p:ext uri="{BB962C8B-B14F-4D97-AF65-F5344CB8AC3E}">
        <p14:creationId xmlns:p14="http://schemas.microsoft.com/office/powerpoint/2010/main" val="6329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96571C3-B9F6-4503-B2E1-90DD0A856006}" type="datetimeFigureOut">
              <a:rPr lang="ru-RU" smtClean="0"/>
              <a:pPr/>
              <a:t>08.04.2017</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F962A98-8DB8-44AA-A505-DBCD499C87B2}" type="slidenum">
              <a:rPr lang="ru-RU" smtClean="0"/>
              <a:pPr/>
              <a:t>‹№›</a:t>
            </a:fld>
            <a:endParaRPr lang="ru-RU"/>
          </a:p>
        </p:txBody>
      </p:sp>
    </p:spTree>
    <p:extLst>
      <p:ext uri="{BB962C8B-B14F-4D97-AF65-F5344CB8AC3E}">
        <p14:creationId xmlns:p14="http://schemas.microsoft.com/office/powerpoint/2010/main" val="116300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altLang="ru-RU" smtClean="0"/>
              <a:t>Пп 6.6.2 Інструкції з оформлення матеріалів правопорушення - реєстрація доставлення осіб здійснюється після складення протоколу про адмінправопорушення</a:t>
            </a:r>
          </a:p>
          <a:p>
            <a:endParaRPr lang="ru-RU" altLang="ru-RU"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0A1867E-B63C-497F-801F-EF7863543839}" type="slidenum">
              <a:rPr lang="ru-RU" altLang="ru-RU"/>
              <a:pPr/>
              <a:t>27</a:t>
            </a:fld>
            <a:endParaRPr lang="ru-RU" altLang="ru-RU"/>
          </a:p>
        </p:txBody>
      </p:sp>
    </p:spTree>
    <p:extLst>
      <p:ext uri="{BB962C8B-B14F-4D97-AF65-F5344CB8AC3E}">
        <p14:creationId xmlns:p14="http://schemas.microsoft.com/office/powerpoint/2010/main" val="358243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altLang="ru-RU" smtClean="0"/>
              <a:t>Пп 6.6.2 Інструкції з оформлення матеріалів правопорушення - реєстрація доставлення осіб здійснюється після складення протоколу про адмінправопорушення</a:t>
            </a:r>
          </a:p>
          <a:p>
            <a:endParaRPr lang="ru-RU" altLang="ru-RU"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90EF2D8-654B-44DF-B6DE-8A6D879BB6B1}" type="slidenum">
              <a:rPr lang="ru-RU" altLang="ru-RU"/>
              <a:pPr/>
              <a:t>28</a:t>
            </a:fld>
            <a:endParaRPr lang="ru-RU" altLang="ru-RU"/>
          </a:p>
        </p:txBody>
      </p:sp>
    </p:spTree>
    <p:extLst>
      <p:ext uri="{BB962C8B-B14F-4D97-AF65-F5344CB8AC3E}">
        <p14:creationId xmlns:p14="http://schemas.microsoft.com/office/powerpoint/2010/main" val="116214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F962A98-8DB8-44AA-A505-DBCD499C87B2}" type="slidenum">
              <a:rPr lang="ru-RU" smtClean="0"/>
              <a:pPr/>
              <a:t>32</a:t>
            </a:fld>
            <a:endParaRPr lang="ru-RU"/>
          </a:p>
        </p:txBody>
      </p:sp>
    </p:spTree>
    <p:extLst>
      <p:ext uri="{BB962C8B-B14F-4D97-AF65-F5344CB8AC3E}">
        <p14:creationId xmlns:p14="http://schemas.microsoft.com/office/powerpoint/2010/main" val="317641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925FD11-EAF6-4976-B4E4-DAA9196CCBB2}" type="slidenum">
              <a:rPr lang="ru-RU" altLang="ru-RU" smtClean="0"/>
              <a:pPr/>
              <a:t>38</a:t>
            </a:fld>
            <a:endParaRPr lang="ru-RU" altLang="ru-RU" smtClean="0"/>
          </a:p>
        </p:txBody>
      </p:sp>
    </p:spTree>
    <p:extLst>
      <p:ext uri="{BB962C8B-B14F-4D97-AF65-F5344CB8AC3E}">
        <p14:creationId xmlns:p14="http://schemas.microsoft.com/office/powerpoint/2010/main" val="215539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B0E71BE-1581-4467-8AE1-6E8D892040C7}" type="slidenum">
              <a:rPr lang="ru-RU" altLang="ru-RU" smtClean="0"/>
              <a:pPr/>
              <a:t>39</a:t>
            </a:fld>
            <a:endParaRPr lang="ru-RU" altLang="ru-RU" smtClean="0"/>
          </a:p>
        </p:txBody>
      </p:sp>
    </p:spTree>
    <p:extLst>
      <p:ext uri="{BB962C8B-B14F-4D97-AF65-F5344CB8AC3E}">
        <p14:creationId xmlns:p14="http://schemas.microsoft.com/office/powerpoint/2010/main" val="13332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6CFD925-6DD2-486B-A65D-85A4C2ECD1E4}" type="slidenum">
              <a:rPr lang="ru-RU" altLang="ru-RU" smtClean="0"/>
              <a:pPr/>
              <a:t>59</a:t>
            </a:fld>
            <a:endParaRPr lang="ru-RU" altLang="ru-RU" smtClean="0"/>
          </a:p>
        </p:txBody>
      </p:sp>
    </p:spTree>
    <p:extLst>
      <p:ext uri="{BB962C8B-B14F-4D97-AF65-F5344CB8AC3E}">
        <p14:creationId xmlns:p14="http://schemas.microsoft.com/office/powerpoint/2010/main" val="263226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2552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Date Placeholder 2"/>
          <p:cNvSpPr>
            <a:spLocks noGrp="1"/>
          </p:cNvSpPr>
          <p:nvPr>
            <p:ph type="dt" sz="half" idx="10"/>
          </p:nvPr>
        </p:nvSpPr>
        <p:spPr/>
        <p:txBody>
          <a:bodyPr/>
          <a:lstStyle/>
          <a:p>
            <a:fld id="{8AE4E9D9-B138-4874-B1F6-C5B8700EF4A1}" type="datetime1">
              <a:rPr lang="ru-RU" smtClean="0"/>
              <a:t>08.04.2017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19647832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28896266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250038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3192131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smtClean="0"/>
              <a:t>Зразок тексту</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39809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smtClean="0"/>
              <a:t>Зразок тексту</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27924680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344472821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40729359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37926354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E4E9D9-B138-4874-B1F6-C5B8700EF4A1}" type="datetime1">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9926216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8AE4E9D9-B138-4874-B1F6-C5B8700EF4A1}" type="datetime1">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14444899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8AE4E9D9-B138-4874-B1F6-C5B8700EF4A1}" type="datetime1">
              <a:rPr lang="ru-RU" smtClean="0"/>
              <a:t>08.04.2017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18517493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8AE4E9D9-B138-4874-B1F6-C5B8700EF4A1}" type="datetime1">
              <a:rPr lang="ru-RU" smtClean="0"/>
              <a:t>08.04.2017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9791549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E9D9-B138-4874-B1F6-C5B8700EF4A1}" type="datetime1">
              <a:rPr lang="ru-RU" smtClean="0"/>
              <a:t>08.04.2017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19591178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8AE4E9D9-B138-4874-B1F6-C5B8700EF4A1}" type="datetime1">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39898670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uk-UA" smtClean="0"/>
              <a:t>Зразок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8AE4E9D9-B138-4874-B1F6-C5B8700EF4A1}" type="datetime1">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75E251-F7C5-40FD-933B-ECAFD4B5CBF4}" type="slidenum">
              <a:rPr lang="ru-RU" smtClean="0"/>
              <a:pPr/>
              <a:t>‹№›</a:t>
            </a:fld>
            <a:endParaRPr lang="ru-RU"/>
          </a:p>
        </p:txBody>
      </p:sp>
    </p:spTree>
    <p:extLst>
      <p:ext uri="{BB962C8B-B14F-4D97-AF65-F5344CB8AC3E}">
        <p14:creationId xmlns:p14="http://schemas.microsoft.com/office/powerpoint/2010/main" val="38263538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E4E9D9-B138-4874-B1F6-C5B8700EF4A1}" type="datetime1">
              <a:rPr lang="ru-RU" smtClean="0"/>
              <a:t>08.04.2017</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775E251-F7C5-40FD-933B-ECAFD4B5CBF4}" type="slidenum">
              <a:rPr lang="ru-RU" smtClean="0"/>
              <a:pPr/>
              <a:t>‹№›</a:t>
            </a:fld>
            <a:endParaRPr lang="ru-RU"/>
          </a:p>
        </p:txBody>
      </p:sp>
    </p:spTree>
    <p:extLst>
      <p:ext uri="{BB962C8B-B14F-4D97-AF65-F5344CB8AC3E}">
        <p14:creationId xmlns:p14="http://schemas.microsoft.com/office/powerpoint/2010/main" val="56622690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k.com/photo-1246814_337474446"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arch.ligazakon.ua/l_doc2.nsf/link1/an_1720/ed_2015_08_17/pravo1/T124651.html?pravo=1#1720" TargetMode="External"/><Relationship Id="rId2" Type="http://schemas.openxmlformats.org/officeDocument/2006/relationships/hyperlink" Target="http://search.ligazakon.ua/l_doc2.nsf/link1/an_1837/ed_2015_08_17/pravo1/T124651.html?pravo=1#183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arch.ligazakon.ua/l_doc2.nsf/link1/an_319/ed_2016_05_12/pravo1/T124651.html?pravo=1#319" TargetMode="External"/><Relationship Id="rId2" Type="http://schemas.openxmlformats.org/officeDocument/2006/relationships/hyperlink" Target="http://search.ligazakon.ua/l_doc2.nsf/link1/an_2067/ed_2016_05_12/pravo1/T124651.html?pravo=1#2067"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earch.ligazakon.ua/l_doc2.nsf/link1/an_2067/ed_2016_05_12/pravo1/T124651.html?pravo=1#2067"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344254" y="2547512"/>
            <a:ext cx="9621314" cy="3046988"/>
          </a:xfrm>
          <a:prstGeom prst="rect">
            <a:avLst/>
          </a:prstGeom>
        </p:spPr>
        <p:txBody>
          <a:bodyPr wrap="square">
            <a:spAutoFit/>
          </a:bodyPr>
          <a:lstStyle/>
          <a:p>
            <a:pPr algn="ctr"/>
            <a:r>
              <a:rPr lang="uk-UA" sz="3200" b="1" dirty="0" smtClean="0">
                <a:solidFill>
                  <a:schemeClr val="tx1">
                    <a:lumMod val="65000"/>
                    <a:lumOff val="35000"/>
                  </a:schemeClr>
                </a:solidFill>
                <a:latin typeface="PF Centro Sans Pro" panose="02000500000000020004" pitchFamily="50" charset="0"/>
                <a:ea typeface="Calibri" panose="020F0502020204030204" pitchFamily="34" charset="0"/>
              </a:rPr>
              <a:t>Захист та проблемні питання доказування у кримінальних провадженнях про незаконний обіг наркотичних засобів. </a:t>
            </a:r>
          </a:p>
          <a:p>
            <a:pPr algn="ctr"/>
            <a:endParaRPr lang="uk-UA" sz="3200" b="1" dirty="0" smtClean="0">
              <a:solidFill>
                <a:schemeClr val="tx1">
                  <a:lumMod val="65000"/>
                  <a:lumOff val="35000"/>
                </a:schemeClr>
              </a:solidFill>
              <a:latin typeface="PF Centro Sans Pro" panose="02000500000000020004" pitchFamily="50" charset="0"/>
              <a:ea typeface="Calibri" panose="020F0502020204030204" pitchFamily="34" charset="0"/>
            </a:endParaRPr>
          </a:p>
          <a:p>
            <a:pPr algn="ctr"/>
            <a:r>
              <a:rPr lang="uk-UA" sz="3200" b="1" dirty="0" smtClean="0">
                <a:solidFill>
                  <a:schemeClr val="tx1">
                    <a:lumMod val="65000"/>
                    <a:lumOff val="35000"/>
                  </a:schemeClr>
                </a:solidFill>
                <a:latin typeface="PF Centro Sans Pro" panose="02000500000000020004" pitchFamily="50" charset="0"/>
                <a:ea typeface="Calibri" panose="020F0502020204030204" pitchFamily="34" charset="0"/>
              </a:rPr>
              <a:t>Практика ЄСПЛ у справах пов'язаних з провокацією злочину.</a:t>
            </a:r>
            <a:endParaRPr lang="ru-RU" sz="3200" b="1" dirty="0">
              <a:solidFill>
                <a:schemeClr val="tx1">
                  <a:lumMod val="65000"/>
                  <a:lumOff val="35000"/>
                </a:schemeClr>
              </a:solidFill>
              <a:latin typeface="PF Centro Sans Pro" panose="02000500000000020004" pitchFamily="50" charset="0"/>
            </a:endParaRPr>
          </a:p>
        </p:txBody>
      </p:sp>
      <p:sp>
        <p:nvSpPr>
          <p:cNvPr id="7" name="Прямокутник 6"/>
          <p:cNvSpPr/>
          <p:nvPr/>
        </p:nvSpPr>
        <p:spPr>
          <a:xfrm>
            <a:off x="3344091" y="6076483"/>
            <a:ext cx="5621641" cy="646331"/>
          </a:xfrm>
          <a:prstGeom prst="rect">
            <a:avLst/>
          </a:prstGeom>
        </p:spPr>
        <p:txBody>
          <a:bodyPr wrap="square">
            <a:spAutoFit/>
          </a:bodyPr>
          <a:lstStyle/>
          <a:p>
            <a:pPr algn="ctr"/>
            <a:r>
              <a:rPr lang="uk-UA" b="1" dirty="0" smtClean="0">
                <a:solidFill>
                  <a:schemeClr val="tx1">
                    <a:lumMod val="65000"/>
                    <a:lumOff val="35000"/>
                  </a:schemeClr>
                </a:solidFill>
                <a:latin typeface="Arial" panose="020B0604020202020204" pitchFamily="34" charset="0"/>
                <a:cs typeface="Arial" panose="020B0604020202020204" pitchFamily="34" charset="0"/>
              </a:rPr>
              <a:t>08 квітня 2017 року </a:t>
            </a:r>
          </a:p>
          <a:p>
            <a:pPr algn="ctr"/>
            <a:r>
              <a:rPr lang="uk-UA" b="1" dirty="0" smtClean="0">
                <a:solidFill>
                  <a:schemeClr val="tx1">
                    <a:lumMod val="65000"/>
                    <a:lumOff val="35000"/>
                  </a:schemeClr>
                </a:solidFill>
                <a:latin typeface="Arial" panose="020B0604020202020204" pitchFamily="34" charset="0"/>
                <a:cs typeface="Arial" panose="020B0604020202020204" pitchFamily="34" charset="0"/>
              </a:rPr>
              <a:t>м. Чернігів</a:t>
            </a:r>
            <a:endParaRPr lang="uk-UA"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1886" y="346903"/>
            <a:ext cx="6386050" cy="1718626"/>
          </a:xfrm>
          <a:prstGeom prst="rect">
            <a:avLst/>
          </a:prstGeom>
          <a:solidFill>
            <a:schemeClr val="accent4">
              <a:lumMod val="40000"/>
              <a:lumOff val="60000"/>
            </a:schemeClr>
          </a:solidFill>
        </p:spPr>
      </p:pic>
    </p:spTree>
    <p:extLst>
      <p:ext uri="{BB962C8B-B14F-4D97-AF65-F5344CB8AC3E}">
        <p14:creationId xmlns:p14="http://schemas.microsoft.com/office/powerpoint/2010/main" val="320028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549" y="51254"/>
            <a:ext cx="10290412" cy="1080120"/>
          </a:xfrm>
        </p:spPr>
        <p:txBody>
          <a:bodyPr>
            <a:normAutofit/>
          </a:bodyPr>
          <a:lstStyle/>
          <a:p>
            <a:pPr algn="ctr"/>
            <a:r>
              <a:rPr lang="uk-UA" sz="2400" dirty="0" smtClean="0">
                <a:latin typeface="Tahoma" panose="020B0604030504040204" pitchFamily="34" charset="0"/>
                <a:ea typeface="Tahoma" panose="020B0604030504040204" pitchFamily="34" charset="0"/>
                <a:cs typeface="Tahoma" panose="020B0604030504040204" pitchFamily="34" charset="0"/>
              </a:rPr>
              <a:t>Кримінальні</a:t>
            </a:r>
            <a:r>
              <a:rPr lang="uk-UA" sz="2400" dirty="0" smtClean="0"/>
              <a:t> </a:t>
            </a:r>
            <a:r>
              <a:rPr lang="uk-UA" sz="2400" dirty="0"/>
              <a:t>правопорушення у сфері обігу наркотичних засобів</a:t>
            </a:r>
            <a:r>
              <a:rPr lang="en-US" sz="2400" dirty="0"/>
              <a:t> (</a:t>
            </a:r>
            <a:r>
              <a:rPr lang="ru-RU" sz="2400" dirty="0" err="1"/>
              <a:t>Розд</a:t>
            </a:r>
            <a:r>
              <a:rPr lang="uk-UA" sz="2400" dirty="0" err="1"/>
              <a:t>іл</a:t>
            </a:r>
            <a:r>
              <a:rPr lang="uk-UA" sz="2400" dirty="0"/>
              <a:t> XIII</a:t>
            </a:r>
            <a:r>
              <a:rPr lang="en-US" sz="2400" dirty="0"/>
              <a:t> </a:t>
            </a:r>
            <a:r>
              <a:rPr lang="uk-UA" sz="2400" dirty="0"/>
              <a:t>ККУ </a:t>
            </a:r>
            <a:r>
              <a:rPr lang="uk-UA" sz="2400" dirty="0" smtClean="0"/>
              <a:t>ст.ст.305-321-1</a:t>
            </a:r>
            <a:r>
              <a:rPr lang="en-US" sz="2400" dirty="0" smtClean="0"/>
              <a:t>)</a:t>
            </a:r>
            <a:r>
              <a:rPr lang="uk-UA" sz="2400" dirty="0"/>
              <a:t>.</a:t>
            </a:r>
          </a:p>
        </p:txBody>
      </p:sp>
      <p:sp>
        <p:nvSpPr>
          <p:cNvPr id="4" name="Объект 3"/>
          <p:cNvSpPr>
            <a:spLocks noGrp="1"/>
          </p:cNvSpPr>
          <p:nvPr>
            <p:ph sz="half" idx="1"/>
          </p:nvPr>
        </p:nvSpPr>
        <p:spPr>
          <a:xfrm>
            <a:off x="644436" y="999927"/>
            <a:ext cx="11252904" cy="6001764"/>
          </a:xfrm>
        </p:spPr>
        <p:txBody>
          <a:bodyPr>
            <a:noAutofit/>
          </a:bodyPr>
          <a:lstStyle/>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313.</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Викрадення, привласнення, вимагання обладнання, призначеного для виготовлення наркотичних засобів, психотропних речовин або їх аналогів, чи заволодіння ним шляхом шахрайства або зловживання службовим становищем та інші незаконні дії з таким обладнанням</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314.</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введення в організм наркотичних засобів, психотропних речовин або їх аналогів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315.</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Схиляння до вживання наркотичних засобів, психотропних речовин або їх аналогів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316.</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публічне вживання наркотичних засобів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317.</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Організація або утримання місць для незаконного вживання, виробництва чи виготовлення наркотичних засобів, психотропних речовин або їх аналогів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318.</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виготовлення, підроблення, використання чи збут підроблених документів на отримання наркотичних засобів, психотропних речовин або прекурсорів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319.</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Незаконна видача рецепта на право придбання наркотичних засобів або психотропних речовин</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320.</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Порушення встановлених правил обігу наркотичних засобів, психотропних речовин, їх аналогів або прекурсорів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321.</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виробництво, виготовлення, придбання, перевезення, пересилання, зберігання з метою збуту або збут отруйних чи сильнодіючих речовин або отруйних чи сильнодіючих лікарських засобів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321-</a:t>
            </a:r>
            <a:r>
              <a:rPr lang="uk-UA" sz="16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Фальсифікація лікарських засобів або обіг фальсифікованих лікарських засобів</a:t>
            </a:r>
          </a:p>
          <a:p>
            <a:endParaRPr lang="uk-UA" sz="1600" dirty="0">
              <a:latin typeface="Tahoma" panose="020B0604030504040204" pitchFamily="34" charset="0"/>
              <a:ea typeface="Tahoma" panose="020B0604030504040204" pitchFamily="34" charset="0"/>
              <a:cs typeface="Tahoma" panose="020B0604030504040204" pitchFamily="34" charset="0"/>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10</a:t>
            </a:fld>
            <a:endParaRPr lang="ru-RU"/>
          </a:p>
        </p:txBody>
      </p:sp>
    </p:spTree>
    <p:extLst>
      <p:ext uri="{BB962C8B-B14F-4D97-AF65-F5344CB8AC3E}">
        <p14:creationId xmlns:p14="http://schemas.microsoft.com/office/powerpoint/2010/main" val="2334079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90355740"/>
              </p:ext>
            </p:extLst>
          </p:nvPr>
        </p:nvGraphicFramePr>
        <p:xfrm>
          <a:off x="684661" y="292523"/>
          <a:ext cx="11049697" cy="641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585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1959" y="516249"/>
            <a:ext cx="9585657" cy="127331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342900" indent="-342900" algn="ctr">
              <a:spcBef>
                <a:spcPct val="20000"/>
              </a:spcBef>
            </a:pPr>
            <a:r>
              <a:rPr lang="ru-RU" sz="2200" b="1" dirty="0">
                <a:latin typeface="Times New Roman" pitchFamily="18" charset="0"/>
                <a:cs typeface="Times New Roman" pitchFamily="18" charset="0"/>
              </a:rPr>
              <a:t>    </a:t>
            </a:r>
            <a:r>
              <a:rPr lang="ru-RU" sz="2200" dirty="0" err="1">
                <a:latin typeface="Tahoma" panose="020B0604030504040204" pitchFamily="34" charset="0"/>
                <a:ea typeface="Tahoma" panose="020B0604030504040204" pitchFamily="34" charset="0"/>
                <a:cs typeface="Tahoma" panose="020B0604030504040204" pitchFamily="34" charset="0"/>
              </a:rPr>
              <a:t>Злочини</a:t>
            </a:r>
            <a:r>
              <a:rPr lang="ru-RU" sz="2200" dirty="0">
                <a:latin typeface="Tahoma" panose="020B0604030504040204" pitchFamily="34" charset="0"/>
                <a:ea typeface="Tahoma" panose="020B0604030504040204" pitchFamily="34" charset="0"/>
                <a:cs typeface="Tahoma" panose="020B0604030504040204" pitchFamily="34" charset="0"/>
              </a:rPr>
              <a:t> у </a:t>
            </a:r>
            <a:r>
              <a:rPr lang="ru-RU" sz="2200" dirty="0" err="1">
                <a:latin typeface="Tahoma" panose="020B0604030504040204" pitchFamily="34" charset="0"/>
                <a:ea typeface="Tahoma" panose="020B0604030504040204" pitchFamily="34" charset="0"/>
                <a:cs typeface="Tahoma" panose="020B0604030504040204" pitchFamily="34" charset="0"/>
              </a:rPr>
              <a:t>сфері</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err="1">
                <a:latin typeface="Tahoma" panose="020B0604030504040204" pitchFamily="34" charset="0"/>
                <a:ea typeface="Tahoma" panose="020B0604030504040204" pitchFamily="34" charset="0"/>
                <a:cs typeface="Tahoma" panose="020B0604030504040204" pitchFamily="34" charset="0"/>
              </a:rPr>
              <a:t>обігу</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err="1">
                <a:latin typeface="Tahoma" panose="020B0604030504040204" pitchFamily="34" charset="0"/>
                <a:ea typeface="Tahoma" panose="020B0604030504040204" pitchFamily="34" charset="0"/>
                <a:cs typeface="Tahoma" panose="020B0604030504040204" pitchFamily="34" charset="0"/>
              </a:rPr>
              <a:t>наркотичних</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err="1">
                <a:latin typeface="Tahoma" panose="020B0604030504040204" pitchFamily="34" charset="0"/>
                <a:ea typeface="Tahoma" panose="020B0604030504040204" pitchFamily="34" charset="0"/>
                <a:cs typeface="Tahoma" panose="020B0604030504040204" pitchFamily="34" charset="0"/>
              </a:rPr>
              <a:t>засобів</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dirty="0" err="1" smtClean="0">
                <a:latin typeface="Tahoma" panose="020B0604030504040204" pitchFamily="34" charset="0"/>
                <a:ea typeface="Tahoma" panose="020B0604030504040204" pitchFamily="34" charset="0"/>
                <a:cs typeface="Tahoma" panose="020B0604030504040204" pitchFamily="34" charset="0"/>
              </a:rPr>
              <a:t>психотропних</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dirty="0" err="1">
                <a:latin typeface="Tahoma" panose="020B0604030504040204" pitchFamily="34" charset="0"/>
                <a:ea typeface="Tahoma" panose="020B0604030504040204" pitchFamily="34" charset="0"/>
                <a:cs typeface="Tahoma" panose="020B0604030504040204" pitchFamily="34" charset="0"/>
              </a:rPr>
              <a:t>речовин</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err="1" smtClean="0">
                <a:latin typeface="Tahoma" panose="020B0604030504040204" pitchFamily="34" charset="0"/>
                <a:ea typeface="Tahoma" panose="020B0604030504040204" pitchFamily="34" charset="0"/>
                <a:cs typeface="Tahoma" panose="020B0604030504040204" pitchFamily="34" charset="0"/>
              </a:rPr>
              <a:t>їх</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dirty="0" err="1" smtClean="0">
                <a:latin typeface="Tahoma" panose="020B0604030504040204" pitchFamily="34" charset="0"/>
                <a:ea typeface="Tahoma" panose="020B0604030504040204" pitchFamily="34" charset="0"/>
                <a:cs typeface="Tahoma" panose="020B0604030504040204" pitchFamily="34" charset="0"/>
              </a:rPr>
              <a:t>аналогів</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dirty="0">
                <a:latin typeface="Tahoma" panose="020B0604030504040204" pitchFamily="34" charset="0"/>
                <a:ea typeface="Tahoma" panose="020B0604030504040204" pitchFamily="34" charset="0"/>
                <a:cs typeface="Tahoma" panose="020B0604030504040204" pitchFamily="34" charset="0"/>
              </a:rPr>
              <a:t>та </a:t>
            </a:r>
            <a:r>
              <a:rPr lang="ru-RU" sz="2200" dirty="0" err="1" smtClean="0">
                <a:latin typeface="Tahoma" panose="020B0604030504040204" pitchFamily="34" charset="0"/>
                <a:ea typeface="Tahoma" panose="020B0604030504040204" pitchFamily="34" charset="0"/>
                <a:cs typeface="Tahoma" panose="020B0604030504040204" pitchFamily="34" charset="0"/>
              </a:rPr>
              <a:t>прекурсорів</a:t>
            </a:r>
            <a:r>
              <a:rPr lang="ru-RU" sz="2200" dirty="0" smtClean="0">
                <a:latin typeface="Tahoma" panose="020B0604030504040204" pitchFamily="34" charset="0"/>
                <a:ea typeface="Tahoma" panose="020B0604030504040204" pitchFamily="34" charset="0"/>
                <a:cs typeface="Tahoma" panose="020B0604030504040204" pitchFamily="34" charset="0"/>
              </a:rPr>
              <a:t>.</a:t>
            </a:r>
            <a:endParaRPr lang="ru-RU" sz="2200" dirty="0">
              <a:latin typeface="Tahoma" panose="020B0604030504040204" pitchFamily="34" charset="0"/>
              <a:ea typeface="Tahoma" panose="020B0604030504040204" pitchFamily="34" charset="0"/>
              <a:cs typeface="Tahoma" panose="020B0604030504040204" pitchFamily="34" charset="0"/>
            </a:endParaRPr>
          </a:p>
        </p:txBody>
      </p:sp>
      <p:sp>
        <p:nvSpPr>
          <p:cNvPr id="7" name="Номер слайда 6"/>
          <p:cNvSpPr>
            <a:spLocks noGrp="1"/>
          </p:cNvSpPr>
          <p:nvPr>
            <p:ph type="sldNum" sz="quarter" idx="12"/>
          </p:nvPr>
        </p:nvSpPr>
        <p:spPr/>
        <p:txBody>
          <a:bodyPr/>
          <a:lstStyle/>
          <a:p>
            <a:fld id="{0775E251-F7C5-40FD-933B-ECAFD4B5CBF4}" type="slidenum">
              <a:rPr lang="ru-RU" smtClean="0"/>
              <a:pPr/>
              <a:t>12</a:t>
            </a:fld>
            <a:endParaRPr lang="ru-RU"/>
          </a:p>
        </p:txBody>
      </p:sp>
      <p:sp>
        <p:nvSpPr>
          <p:cNvPr id="4" name="Скругленный прямоугольник 3"/>
          <p:cNvSpPr/>
          <p:nvPr/>
        </p:nvSpPr>
        <p:spPr>
          <a:xfrm>
            <a:off x="1242935" y="2332249"/>
            <a:ext cx="5226104" cy="38228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i="1" u="sng" dirty="0">
                <a:solidFill>
                  <a:schemeClr val="accent3">
                    <a:lumMod val="50000"/>
                  </a:schemeClr>
                </a:solidFill>
                <a:latin typeface="Times New Roman" pitchFamily="18" charset="0"/>
                <a:cs typeface="Times New Roman" pitchFamily="18" charset="0"/>
              </a:rPr>
              <a:t> </a:t>
            </a:r>
            <a:r>
              <a:rPr lang="uk-UA" sz="22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Суб</a:t>
            </a:r>
            <a:r>
              <a:rPr lang="en-US" sz="2200" b="1" u="sng"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2200" b="1" u="sng" dirty="0" err="1">
                <a:solidFill>
                  <a:schemeClr val="tx1"/>
                </a:solidFill>
                <a:latin typeface="Tahoma" panose="020B0604030504040204" pitchFamily="34" charset="0"/>
                <a:ea typeface="Tahoma" panose="020B0604030504040204" pitchFamily="34" charset="0"/>
                <a:cs typeface="Tahoma" panose="020B0604030504040204" pitchFamily="34" charset="0"/>
              </a:rPr>
              <a:t>єкт</a:t>
            </a:r>
            <a:r>
              <a:rPr lang="uk-UA" sz="2200" b="1" u="sng" dirty="0">
                <a:solidFill>
                  <a:schemeClr val="tx1"/>
                </a:solidFill>
                <a:latin typeface="Tahoma" panose="020B0604030504040204" pitchFamily="34" charset="0"/>
                <a:ea typeface="Tahoma" panose="020B0604030504040204" pitchFamily="34" charset="0"/>
                <a:cs typeface="Tahoma" panose="020B0604030504040204" pitchFamily="34" charset="0"/>
              </a:rPr>
              <a:t> злочину : </a:t>
            </a:r>
          </a:p>
          <a:p>
            <a:pPr marL="342900" indent="-342900" algn="ctr">
              <a:spcBef>
                <a:spcPct val="20000"/>
              </a:spcBef>
              <a:defRPr/>
            </a:pP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фізичні</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осудні</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особи,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що</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досягли</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16‒</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річного</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віку</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42900" indent="-342900" algn="ctr">
              <a:spcBef>
                <a:spcPct val="20000"/>
              </a:spcBef>
              <a:defRPr/>
            </a:pP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ст</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308 </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14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річного</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віку</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ctr">
              <a:spcBef>
                <a:spcPct val="20000"/>
              </a:spcBef>
              <a:defRPr/>
            </a:pP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спеціальний</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суб’єкт</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 </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ч.1 ст.308</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ч.1 ст.312, ч.1 ст.313, ст.319</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ст.320</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ч.2 </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ст.321, ст</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323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КК</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ru-RU" sz="3200" dirty="0">
              <a:solidFill>
                <a:schemeClr val="tx1"/>
              </a:solidFill>
              <a:latin typeface="Calibri" panose="020F0502020204030204" pitchFamily="34" charset="0"/>
              <a:cs typeface="Calibri" panose="020F0502020204030204" pitchFamily="34" charset="0"/>
            </a:endParaRPr>
          </a:p>
        </p:txBody>
      </p:sp>
      <p:sp>
        <p:nvSpPr>
          <p:cNvPr id="5" name="Скругленный прямоугольник 4"/>
          <p:cNvSpPr/>
          <p:nvPr/>
        </p:nvSpPr>
        <p:spPr>
          <a:xfrm>
            <a:off x="6822833" y="2090546"/>
            <a:ext cx="5131559" cy="38228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200" b="1" i="1" u="sng" dirty="0">
                <a:solidFill>
                  <a:schemeClr val="accent3">
                    <a:lumMod val="50000"/>
                  </a:schemeClr>
                </a:solidFill>
                <a:latin typeface="Calibri" panose="020F0502020204030204" pitchFamily="34" charset="0"/>
                <a:cs typeface="Calibri" panose="020F0502020204030204" pitchFamily="34" charset="0"/>
              </a:rPr>
              <a:t> </a:t>
            </a:r>
            <a:r>
              <a:rPr lang="ru-RU" sz="2200" u="sng" dirty="0" err="1">
                <a:solidFill>
                  <a:schemeClr val="tx1"/>
                </a:solidFill>
                <a:latin typeface="Tahoma" panose="020B0604030504040204" pitchFamily="34" charset="0"/>
                <a:ea typeface="Tahoma" panose="020B0604030504040204" pitchFamily="34" charset="0"/>
                <a:cs typeface="Tahoma" panose="020B0604030504040204" pitchFamily="34" charset="0"/>
              </a:rPr>
              <a:t>Об’єктивна</a:t>
            </a:r>
            <a:r>
              <a:rPr lang="ru-RU" sz="2200" u="sng" dirty="0">
                <a:solidFill>
                  <a:schemeClr val="tx1"/>
                </a:solidFill>
                <a:latin typeface="Tahoma" panose="020B0604030504040204" pitchFamily="34" charset="0"/>
                <a:ea typeface="Tahoma" panose="020B0604030504040204" pitchFamily="34" charset="0"/>
                <a:cs typeface="Tahoma" panose="020B0604030504040204" pitchFamily="34" charset="0"/>
              </a:rPr>
              <a:t> сторона: </a:t>
            </a:r>
          </a:p>
          <a:p>
            <a:pPr marL="457200" indent="-457200">
              <a:buAutoNum type="arabicParenR"/>
            </a:pP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суспільно</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небезпечне</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і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протиправне</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заподіяння</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шкоди</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здоров’ю</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населення</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R" startAt="2"/>
            </a:pP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бездіяльність</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 ст</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320</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457200" indent="-457200"/>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ч.2</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ст.321</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ст.325</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326 </a:t>
            </a:r>
            <a:r>
              <a:rPr lang="ru-RU" sz="2000" dirty="0" err="1">
                <a:solidFill>
                  <a:schemeClr val="tx1"/>
                </a:solidFill>
                <a:latin typeface="Tahoma" panose="020B0604030504040204" pitchFamily="34" charset="0"/>
                <a:ea typeface="Tahoma" panose="020B0604030504040204" pitchFamily="34" charset="0"/>
                <a:cs typeface="Tahoma" panose="020B0604030504040204" pitchFamily="34" charset="0"/>
              </a:rPr>
              <a:t>КК</a:t>
            </a:r>
            <a:r>
              <a:rPr lang="ru-RU"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644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214290"/>
            <a:ext cx="8686800" cy="928694"/>
          </a:xfrm>
          <a:noFill/>
        </p:spPr>
        <p:txBody>
          <a:bodyPr>
            <a:noAutofit/>
          </a:bodyPr>
          <a:lstStyle/>
          <a:p>
            <a:pPr algn="ctr"/>
            <a:r>
              <a:rPr lang="uk-UA" sz="2800" smtClean="0">
                <a:solidFill>
                  <a:schemeClr val="tx1"/>
                </a:solidFill>
              </a:rPr>
              <a:t>Ознаки </a:t>
            </a:r>
            <a:r>
              <a:rPr lang="uk-UA" sz="2800">
                <a:solidFill>
                  <a:schemeClr val="tx1"/>
                </a:solidFill>
              </a:rPr>
              <a:t>наркотичних засобів, психотропних речовин як предмету злочину</a:t>
            </a:r>
          </a:p>
        </p:txBody>
      </p:sp>
      <p:sp>
        <p:nvSpPr>
          <p:cNvPr id="4" name="Содержимое 3"/>
          <p:cNvSpPr>
            <a:spLocks noGrp="1"/>
          </p:cNvSpPr>
          <p:nvPr>
            <p:ph idx="1"/>
          </p:nvPr>
        </p:nvSpPr>
        <p:spPr>
          <a:xfrm>
            <a:off x="1282891" y="1460310"/>
            <a:ext cx="5049670" cy="285238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buNone/>
            </a:pPr>
            <a:endParaRPr lang="uk-UA" sz="2800" u="sng" dirty="0">
              <a:solidFill>
                <a:schemeClr val="tx1"/>
              </a:solidFill>
              <a:latin typeface="Calibri" panose="020F0502020204030204" pitchFamily="34" charset="0"/>
              <a:cs typeface="Calibri" panose="020F0502020204030204" pitchFamily="34" charset="0"/>
            </a:endParaRPr>
          </a:p>
          <a:p>
            <a:pPr algn="ctr">
              <a:buNone/>
            </a:pPr>
            <a:r>
              <a:rPr lang="uk-UA" sz="3600" dirty="0" smtClean="0">
                <a:solidFill>
                  <a:schemeClr val="tx1"/>
                </a:solidFill>
                <a:latin typeface="Times New Roman" pitchFamily="18" charset="0"/>
                <a:cs typeface="Times New Roman" pitchFamily="18" charset="0"/>
              </a:rPr>
              <a:t>медична </a:t>
            </a:r>
            <a:r>
              <a:rPr lang="uk-UA" sz="3600" dirty="0">
                <a:solidFill>
                  <a:schemeClr val="tx1"/>
                </a:solidFill>
                <a:latin typeface="Times New Roman" pitchFamily="18" charset="0"/>
                <a:cs typeface="Times New Roman" pitchFamily="18" charset="0"/>
              </a:rPr>
              <a:t>ознака НЗ: </a:t>
            </a:r>
          </a:p>
          <a:p>
            <a:pPr marL="342900" indent="-342900" algn="ctr">
              <a:spcBef>
                <a:spcPct val="20000"/>
              </a:spcBef>
              <a:buNone/>
              <a:defRPr/>
            </a:pPr>
            <a:r>
              <a:rPr lang="ru-RU" sz="3600" dirty="0" err="1">
                <a:solidFill>
                  <a:schemeClr val="tx1"/>
                </a:solidFill>
                <a:latin typeface="Times New Roman" panose="02020603050405020304" pitchFamily="18" charset="0"/>
                <a:cs typeface="Times New Roman" panose="02020603050405020304" pitchFamily="18" charset="0"/>
              </a:rPr>
              <a:t>здатність</a:t>
            </a:r>
            <a:r>
              <a:rPr lang="ru-RU" sz="3600" dirty="0">
                <a:solidFill>
                  <a:schemeClr val="tx1"/>
                </a:solidFill>
                <a:latin typeface="Times New Roman" panose="02020603050405020304" pitchFamily="18" charset="0"/>
                <a:cs typeface="Times New Roman" panose="02020603050405020304" pitchFamily="18" charset="0"/>
              </a:rPr>
              <a:t> при </a:t>
            </a:r>
            <a:r>
              <a:rPr lang="ru-RU" sz="3600" dirty="0" err="1">
                <a:solidFill>
                  <a:schemeClr val="tx1"/>
                </a:solidFill>
                <a:latin typeface="Times New Roman" panose="02020603050405020304" pitchFamily="18" charset="0"/>
                <a:cs typeface="Times New Roman" panose="02020603050405020304" pitchFamily="18" charset="0"/>
              </a:rPr>
              <a:t>їх</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вживанні</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викликати</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наркотичне</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сп’яніння</a:t>
            </a:r>
            <a:r>
              <a:rPr lang="ru-RU" sz="3600" dirty="0">
                <a:solidFill>
                  <a:schemeClr val="tx1"/>
                </a:solidFill>
                <a:latin typeface="Times New Roman" panose="02020603050405020304" pitchFamily="18" charset="0"/>
                <a:cs typeface="Times New Roman" panose="02020603050405020304" pitchFamily="18" charset="0"/>
              </a:rPr>
              <a:t>, при </a:t>
            </a:r>
            <a:r>
              <a:rPr lang="ru-RU" sz="3600" dirty="0" err="1">
                <a:solidFill>
                  <a:schemeClr val="tx1"/>
                </a:solidFill>
                <a:latin typeface="Times New Roman" panose="02020603050405020304" pitchFamily="18" charset="0"/>
                <a:cs typeface="Times New Roman" panose="02020603050405020304" pitchFamily="18" charset="0"/>
              </a:rPr>
              <a:t>неодноразовому</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вживанні</a:t>
            </a:r>
            <a:r>
              <a:rPr lang="ru-RU" sz="3600" dirty="0">
                <a:solidFill>
                  <a:schemeClr val="tx1"/>
                </a:solidFill>
                <a:latin typeface="Times New Roman" panose="02020603050405020304" pitchFamily="18" charset="0"/>
                <a:cs typeface="Times New Roman" panose="02020603050405020304" pitchFamily="18" charset="0"/>
              </a:rPr>
              <a:t> і </a:t>
            </a:r>
            <a:r>
              <a:rPr lang="ru-RU" sz="3600" dirty="0" err="1">
                <a:solidFill>
                  <a:schemeClr val="tx1"/>
                </a:solidFill>
                <a:latin typeface="Times New Roman" panose="02020603050405020304" pitchFamily="18" charset="0"/>
                <a:cs typeface="Times New Roman" panose="02020603050405020304" pitchFamily="18" charset="0"/>
              </a:rPr>
              <a:t>захворюванні</a:t>
            </a:r>
            <a:r>
              <a:rPr lang="ru-RU" sz="3600" dirty="0">
                <a:solidFill>
                  <a:schemeClr val="tx1"/>
                </a:solidFill>
                <a:latin typeface="Times New Roman" panose="02020603050405020304" pitchFamily="18" charset="0"/>
                <a:cs typeface="Times New Roman" panose="02020603050405020304" pitchFamily="18" charset="0"/>
              </a:rPr>
              <a:t> на </a:t>
            </a:r>
            <a:r>
              <a:rPr lang="ru-RU" sz="3600" dirty="0" err="1" smtClean="0">
                <a:solidFill>
                  <a:schemeClr val="tx1"/>
                </a:solidFill>
                <a:latin typeface="Times New Roman" panose="02020603050405020304" pitchFamily="18" charset="0"/>
                <a:cs typeface="Times New Roman" panose="02020603050405020304" pitchFamily="18" charset="0"/>
              </a:rPr>
              <a:t>наркоманію</a:t>
            </a:r>
            <a:r>
              <a:rPr lang="ru-RU" sz="3600" dirty="0" smtClean="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стійкий</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хворобливий</a:t>
            </a:r>
            <a:r>
              <a:rPr lang="ru-RU" sz="3600" dirty="0">
                <a:solidFill>
                  <a:schemeClr val="tx1"/>
                </a:solidFill>
                <a:latin typeface="Times New Roman" panose="02020603050405020304" pitchFamily="18" charset="0"/>
                <a:cs typeface="Times New Roman" panose="02020603050405020304" pitchFamily="18" charset="0"/>
              </a:rPr>
              <a:t> потяг</a:t>
            </a:r>
          </a:p>
          <a:p>
            <a:endParaRPr lang="ru-RU" sz="3200" dirty="0">
              <a:solidFill>
                <a:schemeClr val="tx1"/>
              </a:solidFill>
              <a:latin typeface="Calibri" panose="020F0502020204030204" pitchFamily="34" charset="0"/>
              <a:cs typeface="Calibri" panose="020F0502020204030204" pitchFamily="34" charset="0"/>
            </a:endParaRPr>
          </a:p>
        </p:txBody>
      </p:sp>
      <p:sp>
        <p:nvSpPr>
          <p:cNvPr id="8" name="Номер слайда 7"/>
          <p:cNvSpPr>
            <a:spLocks noGrp="1"/>
          </p:cNvSpPr>
          <p:nvPr>
            <p:ph type="sldNum" sz="quarter" idx="12"/>
          </p:nvPr>
        </p:nvSpPr>
        <p:spPr/>
        <p:txBody>
          <a:bodyPr/>
          <a:lstStyle/>
          <a:p>
            <a:fld id="{0775E251-F7C5-40FD-933B-ECAFD4B5CBF4}" type="slidenum">
              <a:rPr lang="ru-RU" smtClean="0"/>
              <a:pPr/>
              <a:t>13</a:t>
            </a:fld>
            <a:endParaRPr lang="ru-RU"/>
          </a:p>
        </p:txBody>
      </p:sp>
      <p:sp>
        <p:nvSpPr>
          <p:cNvPr id="5" name="Скругленный прямоугольник 4"/>
          <p:cNvSpPr/>
          <p:nvPr/>
        </p:nvSpPr>
        <p:spPr>
          <a:xfrm>
            <a:off x="1310185" y="4763068"/>
            <a:ext cx="9916615" cy="196952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solidFill>
                <a:latin typeface="Times New Roman" pitchFamily="18" charset="0"/>
                <a:cs typeface="Times New Roman" pitchFamily="18" charset="0"/>
              </a:rPr>
              <a:t>Юридична ознака: </a:t>
            </a:r>
          </a:p>
          <a:p>
            <a:pPr marL="342900" indent="-342900" algn="ctr">
              <a:spcBef>
                <a:spcPct val="20000"/>
              </a:spcBef>
              <a:defRPr/>
            </a:pPr>
            <a:r>
              <a:rPr lang="ru-RU" sz="2400" dirty="0" err="1">
                <a:solidFill>
                  <a:schemeClr val="tx1"/>
                </a:solidFill>
                <a:latin typeface="Times New Roman" panose="02020603050405020304" pitchFamily="18" charset="0"/>
                <a:cs typeface="Times New Roman" panose="02020603050405020304" pitchFamily="18" charset="0"/>
              </a:rPr>
              <a:t>засіб</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віднесено</a:t>
            </a:r>
            <a:r>
              <a:rPr lang="ru-RU" sz="2400" dirty="0">
                <a:solidFill>
                  <a:schemeClr val="tx1"/>
                </a:solidFill>
                <a:latin typeface="Times New Roman" panose="02020603050405020304" pitchFamily="18" charset="0"/>
                <a:cs typeface="Times New Roman" panose="02020603050405020304" pitchFamily="18" charset="0"/>
              </a:rPr>
              <a:t> до </a:t>
            </a:r>
            <a:r>
              <a:rPr lang="ru-RU" sz="2400" dirty="0" err="1">
                <a:solidFill>
                  <a:schemeClr val="tx1"/>
                </a:solidFill>
                <a:latin typeface="Times New Roman" panose="02020603050405020304" pitchFamily="18" charset="0"/>
                <a:cs typeface="Times New Roman" panose="02020603050405020304" pitchFamily="18" charset="0"/>
              </a:rPr>
              <a:t>Переліку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наркотичних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засобів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психотропних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речовин</a:t>
            </a:r>
            <a:r>
              <a:rPr lang="ru-RU" sz="2400" dirty="0">
                <a:solidFill>
                  <a:schemeClr val="tx1"/>
                </a:solidFill>
                <a:latin typeface="Times New Roman" panose="02020603050405020304" pitchFamily="18" charset="0"/>
                <a:cs typeface="Times New Roman" panose="02020603050405020304" pitchFamily="18" charset="0"/>
              </a:rPr>
              <a:t> та </a:t>
            </a:r>
            <a:r>
              <a:rPr lang="ru-RU" sz="2400" dirty="0" err="1">
                <a:solidFill>
                  <a:schemeClr val="tx1"/>
                </a:solidFill>
                <a:latin typeface="Times New Roman" panose="02020603050405020304" pitchFamily="18" charset="0"/>
                <a:cs typeface="Times New Roman" panose="02020603050405020304" pitchFamily="18" charset="0"/>
              </a:rPr>
              <a:t>прекурсорів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який</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затверджується</a:t>
            </a:r>
            <a:r>
              <a:rPr lang="ru-RU" sz="2400" dirty="0">
                <a:solidFill>
                  <a:schemeClr val="tx1"/>
                </a:solidFill>
                <a:latin typeface="Times New Roman" panose="02020603050405020304" pitchFamily="18" charset="0"/>
                <a:cs typeface="Times New Roman" panose="02020603050405020304" pitchFamily="18" charset="0"/>
              </a:rPr>
              <a:t> КМУ</a:t>
            </a:r>
          </a:p>
          <a:p>
            <a:endParaRPr lang="ru-RU" sz="3200" dirty="0">
              <a:solidFill>
                <a:schemeClr val="tx1"/>
              </a:solidFill>
              <a:latin typeface="Calibri" panose="020F0502020204030204" pitchFamily="34" charset="0"/>
              <a:cs typeface="Calibri" panose="020F0502020204030204" pitchFamily="34" charset="0"/>
            </a:endParaRPr>
          </a:p>
        </p:txBody>
      </p:sp>
      <p:sp>
        <p:nvSpPr>
          <p:cNvPr id="6" name="Скругленный прямоугольник 5"/>
          <p:cNvSpPr/>
          <p:nvPr/>
        </p:nvSpPr>
        <p:spPr>
          <a:xfrm>
            <a:off x="6477379" y="1460310"/>
            <a:ext cx="4749421" cy="287967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latin typeface="Calibri" panose="020F0502020204030204" pitchFamily="34" charset="0"/>
                <a:cs typeface="Calibri" panose="020F0502020204030204" pitchFamily="34" charset="0"/>
              </a:rPr>
              <a:t> </a:t>
            </a:r>
            <a:r>
              <a:rPr lang="uk-UA" sz="2400" dirty="0">
                <a:solidFill>
                  <a:schemeClr val="tx1"/>
                </a:solidFill>
                <a:latin typeface="Times New Roman" pitchFamily="18" charset="0"/>
                <a:cs typeface="Times New Roman" pitchFamily="18" charset="0"/>
              </a:rPr>
              <a:t>медична ознака психотропних речовин: </a:t>
            </a:r>
          </a:p>
          <a:p>
            <a:pPr marL="342900" indent="-342900" algn="ctr">
              <a:spcBef>
                <a:spcPct val="20000"/>
              </a:spcBef>
              <a:defRPr/>
            </a:pPr>
            <a:r>
              <a:rPr lang="ru-RU" sz="2400" dirty="0" err="1">
                <a:solidFill>
                  <a:schemeClr val="tx1"/>
                </a:solidFill>
                <a:latin typeface="Times New Roman" panose="02020603050405020304" pitchFamily="18" charset="0"/>
                <a:cs typeface="Times New Roman" panose="02020603050405020304" pitchFamily="18" charset="0"/>
              </a:rPr>
              <a:t>здатні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викликати</a:t>
            </a:r>
            <a:r>
              <a:rPr lang="ru-RU" sz="2400" dirty="0">
                <a:solidFill>
                  <a:schemeClr val="tx1"/>
                </a:solidFill>
                <a:latin typeface="Times New Roman" panose="02020603050405020304" pitchFamily="18" charset="0"/>
                <a:cs typeface="Times New Roman" panose="02020603050405020304" pitchFamily="18" charset="0"/>
              </a:rPr>
              <a:t> стан </a:t>
            </a:r>
            <a:r>
              <a:rPr lang="ru-RU" sz="2400" dirty="0" err="1" smtClean="0">
                <a:solidFill>
                  <a:schemeClr val="tx1"/>
                </a:solidFill>
                <a:latin typeface="Times New Roman" panose="02020603050405020304" pitchFamily="18" charset="0"/>
                <a:cs typeface="Times New Roman" panose="02020603050405020304" pitchFamily="18" charset="0"/>
              </a:rPr>
              <a:t>одурманення</a:t>
            </a:r>
            <a:r>
              <a:rPr lang="ru-RU" sz="2400" dirty="0" smtClean="0">
                <a:solidFill>
                  <a:schemeClr val="tx1"/>
                </a:solidFill>
                <a:latin typeface="Times New Roman" panose="02020603050405020304" pitchFamily="18" charset="0"/>
                <a:cs typeface="Times New Roman" panose="02020603050405020304" pitchFamily="18" charset="0"/>
              </a:rPr>
              <a:t> - </a:t>
            </a:r>
            <a:r>
              <a:rPr lang="ru-RU" sz="2400" dirty="0" err="1">
                <a:solidFill>
                  <a:schemeClr val="tx1"/>
                </a:solidFill>
                <a:latin typeface="Times New Roman" panose="02020603050405020304" pitchFamily="18" charset="0"/>
                <a:cs typeface="Times New Roman" panose="02020603050405020304" pitchFamily="18" charset="0"/>
              </a:rPr>
              <a:t>сп’яніння</a:t>
            </a:r>
            <a:r>
              <a:rPr lang="ru-RU" sz="2400" dirty="0">
                <a:solidFill>
                  <a:schemeClr val="tx1"/>
                </a:solidFill>
                <a:latin typeface="Times New Roman" panose="02020603050405020304" pitchFamily="18" charset="0"/>
                <a:cs typeface="Times New Roman" panose="02020603050405020304" pitchFamily="18" charset="0"/>
              </a:rPr>
              <a:t> та </a:t>
            </a:r>
            <a:r>
              <a:rPr lang="ru-RU" sz="2400" dirty="0" err="1">
                <a:solidFill>
                  <a:schemeClr val="tx1"/>
                </a:solidFill>
                <a:latin typeface="Times New Roman" panose="02020603050405020304" pitchFamily="18" charset="0"/>
                <a:cs typeface="Times New Roman" panose="02020603050405020304" pitchFamily="18" charset="0"/>
              </a:rPr>
              <a:t>залежності</a:t>
            </a:r>
            <a:endParaRPr lang="ru-RU" sz="2400" dirty="0">
              <a:solidFill>
                <a:schemeClr val="tx1"/>
              </a:solidFill>
              <a:latin typeface="Times New Roman" panose="02020603050405020304" pitchFamily="18" charset="0"/>
              <a:cs typeface="Times New Roman" panose="02020603050405020304" pitchFamily="18" charset="0"/>
            </a:endParaRPr>
          </a:p>
          <a:p>
            <a:endParaRPr lang="ru-RU"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64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91185" y="332072"/>
            <a:ext cx="9168404" cy="571503"/>
          </a:xfrm>
        </p:spPr>
        <p:txBody>
          <a:bodyPr>
            <a:noAutofit/>
          </a:bodyPr>
          <a:lstStyle/>
          <a:p>
            <a:r>
              <a:rPr lang="uk-UA" sz="4400" dirty="0"/>
              <a:t>Ваш </a:t>
            </a:r>
            <a:r>
              <a:rPr lang="uk-UA" sz="4400" dirty="0" smtClean="0"/>
              <a:t>клієнт </a:t>
            </a:r>
            <a:r>
              <a:rPr lang="uk-UA" sz="4400" dirty="0"/>
              <a:t>наркозалежний</a:t>
            </a:r>
          </a:p>
        </p:txBody>
      </p:sp>
      <p:sp>
        <p:nvSpPr>
          <p:cNvPr id="5" name="Подзаголовок 4"/>
          <p:cNvSpPr>
            <a:spLocks noGrp="1"/>
          </p:cNvSpPr>
          <p:nvPr>
            <p:ph type="subTitle" idx="1"/>
          </p:nvPr>
        </p:nvSpPr>
        <p:spPr>
          <a:xfrm>
            <a:off x="719137" y="1156421"/>
            <a:ext cx="11112500" cy="5630576"/>
          </a:xfrm>
        </p:spPr>
        <p:txBody>
          <a:bodyPr>
            <a:noAutofit/>
          </a:bodyPr>
          <a:lstStyle/>
          <a:p>
            <a:pPr algn="l"/>
            <a:r>
              <a:rPr lang="uk-UA" sz="1800" dirty="0">
                <a:solidFill>
                  <a:schemeClr val="tx1"/>
                </a:solidFill>
              </a:rPr>
              <a:t>ПОРЯДОК проведення замісної підтримувальної терапії хворих з </a:t>
            </a:r>
            <a:r>
              <a:rPr lang="uk-UA" sz="1800" dirty="0" err="1">
                <a:solidFill>
                  <a:schemeClr val="tx1"/>
                </a:solidFill>
              </a:rPr>
              <a:t>опіоїдною</a:t>
            </a:r>
            <a:r>
              <a:rPr lang="uk-UA" sz="1800" dirty="0">
                <a:solidFill>
                  <a:schemeClr val="tx1"/>
                </a:solidFill>
              </a:rPr>
              <a:t> </a:t>
            </a:r>
            <a:r>
              <a:rPr lang="uk-UA" sz="1800" dirty="0" smtClean="0">
                <a:solidFill>
                  <a:schemeClr val="tx1"/>
                </a:solidFill>
              </a:rPr>
              <a:t>залежністю ЗАТВЕРДЖЕНО </a:t>
            </a:r>
            <a:r>
              <a:rPr lang="uk-UA" sz="1800" dirty="0">
                <a:solidFill>
                  <a:schemeClr val="tx1"/>
                </a:solidFill>
              </a:rPr>
              <a:t>Наказ Міністерства охорони здоров’я України 27.03.2012  № </a:t>
            </a:r>
            <a:r>
              <a:rPr lang="uk-UA" sz="1800" dirty="0" smtClean="0">
                <a:solidFill>
                  <a:schemeClr val="tx1"/>
                </a:solidFill>
              </a:rPr>
              <a:t>200.</a:t>
            </a:r>
            <a:endParaRPr lang="en-US" sz="1800" dirty="0">
              <a:solidFill>
                <a:schemeClr val="tx1"/>
              </a:solidFill>
            </a:endParaRPr>
          </a:p>
          <a:p>
            <a:pPr algn="l"/>
            <a:endParaRPr lang="uk-UA" sz="1800" dirty="0">
              <a:solidFill>
                <a:schemeClr val="tx1"/>
              </a:solidFill>
            </a:endParaRPr>
          </a:p>
          <a:p>
            <a:pPr algn="l"/>
            <a:r>
              <a:rPr lang="uk-UA" sz="1800" dirty="0">
                <a:solidFill>
                  <a:schemeClr val="tx1"/>
                </a:solidFill>
              </a:rPr>
              <a:t>Критеріями включення до </a:t>
            </a:r>
            <a:r>
              <a:rPr lang="uk-UA" sz="1800" dirty="0" err="1">
                <a:solidFill>
                  <a:schemeClr val="tx1"/>
                </a:solidFill>
              </a:rPr>
              <a:t>ЗПТ</a:t>
            </a:r>
            <a:r>
              <a:rPr lang="uk-UA" sz="1800" dirty="0">
                <a:solidFill>
                  <a:schemeClr val="tx1"/>
                </a:solidFill>
              </a:rPr>
              <a:t> є: вік пацієнта більше ніж 18 років, письмове звернення хворого щодо початку </a:t>
            </a:r>
            <a:r>
              <a:rPr lang="uk-UA" sz="1800" dirty="0" err="1">
                <a:solidFill>
                  <a:schemeClr val="tx1"/>
                </a:solidFill>
              </a:rPr>
              <a:t>ЗПТ</a:t>
            </a:r>
            <a:r>
              <a:rPr lang="uk-UA" sz="1800" dirty="0">
                <a:solidFill>
                  <a:schemeClr val="tx1"/>
                </a:solidFill>
              </a:rPr>
              <a:t>, заповнення хворим форми первинної облікової документації № 129-1/о «Інформована згода на участь у замісній підтримувальній терапії із застосуванням препарату». Включення до </a:t>
            </a:r>
            <a:r>
              <a:rPr lang="uk-UA" sz="1800" dirty="0" err="1">
                <a:solidFill>
                  <a:schemeClr val="tx1"/>
                </a:solidFill>
              </a:rPr>
              <a:t>ЗПТ</a:t>
            </a:r>
            <a:r>
              <a:rPr lang="uk-UA" sz="1800" dirty="0">
                <a:solidFill>
                  <a:schemeClr val="tx1"/>
                </a:solidFill>
              </a:rPr>
              <a:t> пацієнтів віком менше ніж 18 років проводиться на письмове звернення їх батьків або законних представників у разі наявності станів, викладених у пункті 6 цього Порядку, та усвідомленої інформованої згоди таких осіб.</a:t>
            </a:r>
            <a:endParaRPr lang="en-US" sz="1800" dirty="0">
              <a:solidFill>
                <a:schemeClr val="tx1"/>
              </a:solidFill>
            </a:endParaRPr>
          </a:p>
          <a:p>
            <a:pPr algn="l"/>
            <a:endParaRPr lang="uk-UA" sz="1800" dirty="0">
              <a:solidFill>
                <a:schemeClr val="tx1"/>
              </a:solidFill>
            </a:endParaRPr>
          </a:p>
          <a:p>
            <a:pPr algn="l"/>
            <a:r>
              <a:rPr lang="uk-UA" sz="1800" dirty="0">
                <a:solidFill>
                  <a:schemeClr val="tx1"/>
                </a:solidFill>
              </a:rPr>
              <a:t>22 жовтня 2012 року було видано міжвідомчий наказ №821/937/1549/5/156 “Про затвердження Порядку взаємодії закладів охорони здоров’я, органів внутрішніх справ, слідчих ізоляторів і виправних центрів щодо забезпечення безперервності лікування препаратами замісної підтримувальної терапії”, який передбачає механізм взаємодії відповідних закладів і регламентує їхні зобов’язання щодо забезпечення безперервності лікування.</a:t>
            </a:r>
          </a:p>
        </p:txBody>
      </p:sp>
      <p:sp>
        <p:nvSpPr>
          <p:cNvPr id="7" name="Номер слайда 6"/>
          <p:cNvSpPr>
            <a:spLocks noGrp="1"/>
          </p:cNvSpPr>
          <p:nvPr>
            <p:ph type="sldNum" sz="quarter" idx="12"/>
          </p:nvPr>
        </p:nvSpPr>
        <p:spPr/>
        <p:txBody>
          <a:bodyPr/>
          <a:lstStyle/>
          <a:p>
            <a:fld id="{0775E251-F7C5-40FD-933B-ECAFD4B5CBF4}" type="slidenum">
              <a:rPr lang="ru-RU" smtClean="0"/>
              <a:pPr/>
              <a:t>14</a:t>
            </a:fld>
            <a:endParaRPr lang="ru-RU" dirty="0"/>
          </a:p>
        </p:txBody>
      </p:sp>
    </p:spTree>
    <p:extLst>
      <p:ext uri="{BB962C8B-B14F-4D97-AF65-F5344CB8AC3E}">
        <p14:creationId xmlns:p14="http://schemas.microsoft.com/office/powerpoint/2010/main" val="4020523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6900" y="231274"/>
            <a:ext cx="9169400" cy="652517"/>
          </a:xfrm>
          <a:noFill/>
        </p:spPr>
        <p:txBody>
          <a:bodyPr>
            <a:noAutofit/>
          </a:bodyPr>
          <a:lstStyle/>
          <a:p>
            <a:r>
              <a:rPr lang="uk-UA" sz="4400" dirty="0" smtClean="0"/>
              <a:t>Ваш клієнт наркозалежний</a:t>
            </a:r>
            <a:endParaRPr lang="uk-UA" sz="4400" dirty="0"/>
          </a:p>
        </p:txBody>
      </p:sp>
      <p:sp>
        <p:nvSpPr>
          <p:cNvPr id="3" name="Подзаголовок 2"/>
          <p:cNvSpPr>
            <a:spLocks noGrp="1"/>
          </p:cNvSpPr>
          <p:nvPr>
            <p:ph type="subTitle" idx="1"/>
          </p:nvPr>
        </p:nvSpPr>
        <p:spPr>
          <a:xfrm>
            <a:off x="596900" y="1071546"/>
            <a:ext cx="11252200" cy="5286412"/>
          </a:xfrm>
        </p:spPr>
        <p:txBody>
          <a:bodyPr>
            <a:normAutofit/>
          </a:bodyPr>
          <a:lstStyle/>
          <a:p>
            <a:pPr algn="l"/>
            <a:r>
              <a:rPr lang="uk-UA" sz="2000" dirty="0">
                <a:solidFill>
                  <a:schemeClr val="tx1"/>
                </a:solidFill>
              </a:rPr>
              <a:t>ст. 212 </a:t>
            </a:r>
            <a:r>
              <a:rPr lang="uk-UA" sz="2000" dirty="0" err="1">
                <a:solidFill>
                  <a:schemeClr val="tx1"/>
                </a:solidFill>
              </a:rPr>
              <a:t>КПК</a:t>
            </a:r>
            <a:r>
              <a:rPr lang="uk-UA" sz="2000" dirty="0">
                <a:solidFill>
                  <a:schemeClr val="tx1"/>
                </a:solidFill>
              </a:rPr>
              <a:t> України “забезпечити невідкладне надання належної медичної допомоги та фіксацію медичним працівником будь-яких тілесних ушкоджень або погіршення стану здоров’я затриманого. До складу осіб, що надають затриманому медичну допомогу, за його бажанням може бути допущена конкретна особа, що має право на зайняття медичною діяльністю.”</a:t>
            </a:r>
          </a:p>
          <a:p>
            <a:pPr algn="l"/>
            <a:endParaRPr lang="uk-UA" sz="2000" dirty="0">
              <a:solidFill>
                <a:schemeClr val="tx1"/>
              </a:solidFill>
            </a:endParaRPr>
          </a:p>
          <a:p>
            <a:pPr algn="l"/>
            <a:r>
              <a:rPr lang="uk-UA" sz="2000" dirty="0">
                <a:solidFill>
                  <a:schemeClr val="tx1"/>
                </a:solidFill>
              </a:rPr>
              <a:t>Черговий </a:t>
            </a:r>
            <a:r>
              <a:rPr lang="uk-UA" sz="2000" dirty="0" err="1">
                <a:solidFill>
                  <a:schemeClr val="tx1"/>
                </a:solidFill>
              </a:rPr>
              <a:t>ОВС</a:t>
            </a:r>
            <a:r>
              <a:rPr lang="uk-UA" sz="2000" dirty="0">
                <a:solidFill>
                  <a:schemeClr val="tx1"/>
                </a:solidFill>
              </a:rPr>
              <a:t> має по телефону інформувати про тримання в ньому затриманої особи, яка потребує </a:t>
            </a:r>
            <a:r>
              <a:rPr lang="uk-UA" sz="2000" dirty="0" err="1">
                <a:solidFill>
                  <a:schemeClr val="tx1"/>
                </a:solidFill>
              </a:rPr>
              <a:t>ЗПТ</a:t>
            </a:r>
            <a:r>
              <a:rPr lang="uk-UA" sz="2000" dirty="0">
                <a:solidFill>
                  <a:schemeClr val="tx1"/>
                </a:solidFill>
              </a:rPr>
              <a:t>, найближчий заклад охорони </a:t>
            </a:r>
            <a:r>
              <a:rPr lang="uk-UA" sz="2000" dirty="0" err="1">
                <a:solidFill>
                  <a:schemeClr val="tx1"/>
                </a:solidFill>
              </a:rPr>
              <a:t>здоровя</a:t>
            </a:r>
            <a:r>
              <a:rPr lang="uk-UA" sz="2000" dirty="0">
                <a:solidFill>
                  <a:schemeClr val="tx1"/>
                </a:solidFill>
              </a:rPr>
              <a:t> (</a:t>
            </a:r>
            <a:r>
              <a:rPr lang="uk-UA" sz="2000" dirty="0" err="1">
                <a:solidFill>
                  <a:schemeClr val="tx1"/>
                </a:solidFill>
              </a:rPr>
              <a:t>зоз</a:t>
            </a:r>
            <a:r>
              <a:rPr lang="uk-UA" sz="2000" dirty="0">
                <a:solidFill>
                  <a:schemeClr val="tx1"/>
                </a:solidFill>
              </a:rPr>
              <a:t>), де надається </a:t>
            </a:r>
            <a:r>
              <a:rPr lang="uk-UA" sz="2000" dirty="0" err="1">
                <a:solidFill>
                  <a:schemeClr val="tx1"/>
                </a:solidFill>
              </a:rPr>
              <a:t>ЗПТ</a:t>
            </a:r>
            <a:r>
              <a:rPr lang="uk-UA" sz="2000" dirty="0">
                <a:solidFill>
                  <a:schemeClr val="tx1"/>
                </a:solidFill>
              </a:rPr>
              <a:t>, після чого таку особу мають доставляти до цього (</a:t>
            </a:r>
            <a:r>
              <a:rPr lang="uk-UA" sz="2000" dirty="0" err="1">
                <a:solidFill>
                  <a:schemeClr val="tx1"/>
                </a:solidFill>
              </a:rPr>
              <a:t>зоз</a:t>
            </a:r>
            <a:r>
              <a:rPr lang="uk-UA" sz="2000" dirty="0">
                <a:solidFill>
                  <a:schemeClr val="tx1"/>
                </a:solidFill>
              </a:rPr>
              <a:t>) </a:t>
            </a:r>
            <a:r>
              <a:rPr lang="uk-UA" sz="2000" dirty="0" smtClean="0">
                <a:solidFill>
                  <a:schemeClr val="tx1"/>
                </a:solidFill>
              </a:rPr>
              <a:t>адміністрація </a:t>
            </a:r>
            <a:r>
              <a:rPr lang="uk-UA" sz="2000" dirty="0">
                <a:solidFill>
                  <a:schemeClr val="tx1"/>
                </a:solidFill>
              </a:rPr>
              <a:t>повинна забезпечити детоксикацію строком не більше одного місяця.”</a:t>
            </a:r>
          </a:p>
          <a:p>
            <a:pPr algn="l"/>
            <a:endParaRPr lang="uk-UA" sz="2000" dirty="0">
              <a:solidFill>
                <a:schemeClr val="tx1"/>
              </a:solidFill>
            </a:endParaRPr>
          </a:p>
          <a:p>
            <a:pPr algn="l"/>
            <a:r>
              <a:rPr lang="uk-UA" sz="2000" dirty="0">
                <a:solidFill>
                  <a:schemeClr val="tx1"/>
                </a:solidFill>
              </a:rPr>
              <a:t>Рішення </a:t>
            </a:r>
            <a:r>
              <a:rPr lang="en-US" sz="2000" dirty="0" err="1">
                <a:solidFill>
                  <a:schemeClr val="tx1"/>
                </a:solidFill>
              </a:rPr>
              <a:t>McGlinchey</a:t>
            </a:r>
            <a:r>
              <a:rPr lang="en-US" sz="2000" dirty="0">
                <a:solidFill>
                  <a:schemeClr val="tx1"/>
                </a:solidFill>
              </a:rPr>
              <a:t> and Others v. The United Kingdom</a:t>
            </a:r>
            <a:r>
              <a:rPr lang="uk-UA" sz="2000" dirty="0">
                <a:solidFill>
                  <a:schemeClr val="tx1"/>
                </a:solidFill>
              </a:rPr>
              <a:t> - </a:t>
            </a:r>
            <a:r>
              <a:rPr lang="en-US" sz="2000" dirty="0">
                <a:solidFill>
                  <a:schemeClr val="tx1"/>
                </a:solidFill>
              </a:rPr>
              <a:t> </a:t>
            </a:r>
            <a:r>
              <a:rPr lang="uk-UA" sz="2000" dirty="0">
                <a:solidFill>
                  <a:schemeClr val="tx1"/>
                </a:solidFill>
              </a:rPr>
              <a:t>поводження</a:t>
            </a:r>
          </a:p>
          <a:p>
            <a:pPr algn="l"/>
            <a:r>
              <a:rPr lang="uk-UA" sz="2000" dirty="0">
                <a:solidFill>
                  <a:schemeClr val="tx1"/>
                </a:solidFill>
              </a:rPr>
              <a:t>адміністрації в’язниці</a:t>
            </a:r>
            <a:r>
              <a:rPr lang="en-US" sz="2000" dirty="0">
                <a:solidFill>
                  <a:schemeClr val="tx1"/>
                </a:solidFill>
              </a:rPr>
              <a:t> </a:t>
            </a:r>
            <a:r>
              <a:rPr lang="uk-UA" sz="2000" dirty="0">
                <a:solidFill>
                  <a:schemeClr val="tx1"/>
                </a:solidFill>
              </a:rPr>
              <a:t>з</a:t>
            </a:r>
            <a:r>
              <a:rPr lang="en-US" sz="2000" dirty="0">
                <a:solidFill>
                  <a:schemeClr val="tx1"/>
                </a:solidFill>
              </a:rPr>
              <a:t> </a:t>
            </a:r>
            <a:r>
              <a:rPr lang="uk-UA" sz="2000" dirty="0" err="1">
                <a:solidFill>
                  <a:schemeClr val="tx1"/>
                </a:solidFill>
              </a:rPr>
              <a:t>Д</a:t>
            </a:r>
            <a:r>
              <a:rPr lang="uk-UA" sz="2000" dirty="0" err="1" smtClean="0">
                <a:solidFill>
                  <a:schemeClr val="tx1"/>
                </a:solidFill>
              </a:rPr>
              <a:t>жудіт</a:t>
            </a:r>
            <a:r>
              <a:rPr lang="en-US" sz="2000" dirty="0" smtClean="0">
                <a:solidFill>
                  <a:schemeClr val="tx1"/>
                </a:solidFill>
              </a:rPr>
              <a:t> </a:t>
            </a:r>
            <a:r>
              <a:rPr lang="uk-UA" sz="2000" dirty="0" err="1">
                <a:solidFill>
                  <a:schemeClr val="tx1"/>
                </a:solidFill>
              </a:rPr>
              <a:t>М</a:t>
            </a:r>
            <a:r>
              <a:rPr lang="uk-UA" sz="2000" dirty="0" err="1" smtClean="0">
                <a:solidFill>
                  <a:schemeClr val="tx1"/>
                </a:solidFill>
              </a:rPr>
              <a:t>акглінчі</a:t>
            </a:r>
            <a:r>
              <a:rPr lang="en-US" sz="2000" dirty="0" smtClean="0">
                <a:solidFill>
                  <a:schemeClr val="tx1"/>
                </a:solidFill>
              </a:rPr>
              <a:t> </a:t>
            </a:r>
            <a:r>
              <a:rPr lang="uk-UA" sz="2000" dirty="0">
                <a:solidFill>
                  <a:schemeClr val="tx1"/>
                </a:solidFill>
              </a:rPr>
              <a:t>порушило</a:t>
            </a:r>
            <a:r>
              <a:rPr lang="en-US" sz="2000" dirty="0">
                <a:solidFill>
                  <a:schemeClr val="tx1"/>
                </a:solidFill>
              </a:rPr>
              <a:t> </a:t>
            </a:r>
            <a:r>
              <a:rPr lang="uk-UA" sz="2000" dirty="0">
                <a:solidFill>
                  <a:schemeClr val="tx1"/>
                </a:solidFill>
              </a:rPr>
              <a:t>заборону проти</a:t>
            </a:r>
            <a:r>
              <a:rPr lang="en-US" sz="2000" dirty="0">
                <a:solidFill>
                  <a:schemeClr val="tx1"/>
                </a:solidFill>
              </a:rPr>
              <a:t> </a:t>
            </a:r>
            <a:r>
              <a:rPr lang="uk-UA" sz="2000" dirty="0">
                <a:solidFill>
                  <a:schemeClr val="tx1"/>
                </a:solidFill>
              </a:rPr>
              <a:t>нелюдського або</a:t>
            </a:r>
            <a:r>
              <a:rPr lang="en-US" sz="2000" dirty="0">
                <a:solidFill>
                  <a:schemeClr val="tx1"/>
                </a:solidFill>
              </a:rPr>
              <a:t> </a:t>
            </a:r>
            <a:r>
              <a:rPr lang="uk-UA" sz="2000" dirty="0">
                <a:solidFill>
                  <a:schemeClr val="tx1"/>
                </a:solidFill>
              </a:rPr>
              <a:t>такого, що принижує гідність, поводження, яка міститься в статті 3 Конвенції.</a:t>
            </a:r>
          </a:p>
          <a:p>
            <a:pPr algn="l"/>
            <a:endParaRPr lang="uk-UA" sz="1900" dirty="0"/>
          </a:p>
          <a:p>
            <a:pPr algn="l"/>
            <a:endParaRPr lang="uk-UA" sz="1900" dirty="0"/>
          </a:p>
          <a:p>
            <a:pPr algn="l"/>
            <a:endParaRPr lang="uk-UA" dirty="0">
              <a:solidFill>
                <a:schemeClr val="tx1"/>
              </a:solidFill>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15</a:t>
            </a:fld>
            <a:endParaRPr lang="ru-RU"/>
          </a:p>
        </p:txBody>
      </p:sp>
    </p:spTree>
    <p:extLst>
      <p:ext uri="{BB962C8B-B14F-4D97-AF65-F5344CB8AC3E}">
        <p14:creationId xmlns:p14="http://schemas.microsoft.com/office/powerpoint/2010/main" val="743904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648" y="182880"/>
            <a:ext cx="11626306" cy="600501"/>
          </a:xfrm>
          <a:noFill/>
        </p:spPr>
        <p:txBody>
          <a:bodyPr>
            <a:normAutofit fontScale="90000"/>
          </a:bodyPr>
          <a:lstStyle/>
          <a:p>
            <a:r>
              <a:rPr lang="uk-UA" sz="2800" dirty="0" smtClean="0">
                <a:latin typeface="Tahoma" panose="020B0604030504040204" pitchFamily="34" charset="0"/>
                <a:ea typeface="Tahoma" panose="020B0604030504040204" pitchFamily="34" charset="0"/>
                <a:cs typeface="Tahoma" panose="020B0604030504040204" pitchFamily="34" charset="0"/>
              </a:rPr>
              <a:t>Право </a:t>
            </a:r>
            <a:r>
              <a:rPr lang="uk-UA" sz="2800" dirty="0">
                <a:latin typeface="Tahoma" panose="020B0604030504040204" pitchFamily="34" charset="0"/>
                <a:ea typeface="Tahoma" panose="020B0604030504040204" pitchFamily="34" charset="0"/>
                <a:cs typeface="Tahoma" panose="020B0604030504040204" pitchFamily="34" charset="0"/>
              </a:rPr>
              <a:t>на медичну допомогу</a:t>
            </a:r>
            <a:r>
              <a:rPr lang="uk-UA" sz="2800" dirty="0" smtClean="0">
                <a:latin typeface="Tahoma" panose="020B0604030504040204" pitchFamily="34" charset="0"/>
                <a:ea typeface="Tahoma" panose="020B0604030504040204" pitchFamily="34" charset="0"/>
                <a:cs typeface="Tahoma" panose="020B0604030504040204" pitchFamily="34" charset="0"/>
              </a:rPr>
              <a:t>. Замісна </a:t>
            </a:r>
            <a:r>
              <a:rPr lang="uk-UA" sz="2800" dirty="0">
                <a:latin typeface="Tahoma" panose="020B0604030504040204" pitchFamily="34" charset="0"/>
                <a:ea typeface="Tahoma" panose="020B0604030504040204" pitchFamily="34" charset="0"/>
                <a:cs typeface="Tahoma" panose="020B0604030504040204" pitchFamily="34" charset="0"/>
              </a:rPr>
              <a:t>підтримувальна терапія</a:t>
            </a:r>
            <a:r>
              <a:rPr lang="uk-UA" sz="2800" dirty="0"/>
              <a:t>.</a:t>
            </a:r>
          </a:p>
        </p:txBody>
      </p:sp>
      <p:sp>
        <p:nvSpPr>
          <p:cNvPr id="3" name="Объект 2"/>
          <p:cNvSpPr>
            <a:spLocks noGrp="1"/>
          </p:cNvSpPr>
          <p:nvPr>
            <p:ph idx="1"/>
          </p:nvPr>
        </p:nvSpPr>
        <p:spPr>
          <a:xfrm>
            <a:off x="417648" y="1015914"/>
            <a:ext cx="11455400" cy="5987954"/>
          </a:xfrm>
        </p:spPr>
        <p:txBody>
          <a:bodyPr>
            <a:normAutofit/>
          </a:bodyPr>
          <a:lstStyle/>
          <a:p>
            <a:r>
              <a:rPr lang="ru-RU" sz="2200" b="1" dirty="0" smtClean="0">
                <a:latin typeface="Tahoma" panose="020B0604030504040204" pitchFamily="34" charset="0"/>
                <a:ea typeface="Tahoma" panose="020B0604030504040204" pitchFamily="34" charset="0"/>
                <a:cs typeface="Tahoma" panose="020B0604030504040204" pitchFamily="34" charset="0"/>
              </a:rPr>
              <a:t>      </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ПОРЯДОК</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проведення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замісної</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підтримувальної</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терапії</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хворих</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з </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a:buNone/>
            </a:pP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опіоїдною</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залежністю</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визначає організаційні засади проведення замісної підтримувальної терапії  хворих з </a:t>
            </a:r>
            <a:r>
              <a:rPr lang="uk-UA" dirty="0" err="1">
                <a:solidFill>
                  <a:schemeClr val="tx1"/>
                </a:solidFill>
                <a:latin typeface="Tahoma" panose="020B0604030504040204" pitchFamily="34" charset="0"/>
                <a:ea typeface="Tahoma" panose="020B0604030504040204" pitchFamily="34" charset="0"/>
                <a:cs typeface="Tahoma" panose="020B0604030504040204" pitchFamily="34" charset="0"/>
              </a:rPr>
              <a:t>опіоїдною</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 залежністю.</a:t>
            </a:r>
          </a:p>
          <a:p>
            <a:pPr fontAlgn="base"/>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      Підставами </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для позачергового </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надання </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ЗПТ є:</a:t>
            </a:r>
          </a:p>
          <a:p>
            <a:pPr marL="539496" indent="-457200" fontAlgn="base">
              <a:buFont typeface="+mj-lt"/>
              <a:buAutoNum type="arabicPeriod"/>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ВІЛ-інфекція;</a:t>
            </a:r>
          </a:p>
          <a:p>
            <a:pPr marL="539496" indent="-457200" fontAlgn="base">
              <a:buFont typeface="+mj-lt"/>
              <a:buAutoNum type="arabicPeriod"/>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туберкульоз, особливо у випадках його примусового лікування;</a:t>
            </a:r>
          </a:p>
          <a:p>
            <a:pPr marL="539496" indent="-457200" fontAlgn="base">
              <a:buFont typeface="+mj-lt"/>
              <a:buAutoNum type="arabicPeriod"/>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вагітність;</a:t>
            </a:r>
          </a:p>
          <a:p>
            <a:pPr marL="539496" indent="-457200" fontAlgn="base">
              <a:buFont typeface="+mj-lt"/>
              <a:buAutoNum type="arabicPeriod"/>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гепатити В, С;</a:t>
            </a:r>
          </a:p>
          <a:p>
            <a:pPr marL="539496" indent="-457200" fontAlgn="base">
              <a:buFont typeface="+mj-lt"/>
              <a:buAutoNum type="arabicPeriod"/>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септичні стани;</a:t>
            </a:r>
          </a:p>
          <a:p>
            <a:pPr marL="539496" indent="-457200" fontAlgn="base">
              <a:buFont typeface="+mj-lt"/>
              <a:buAutoNum type="arabicPeriod"/>
            </a:pP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онкологічні захворювання.</a:t>
            </a:r>
          </a:p>
          <a:p>
            <a:pPr marL="82296" indent="0" fontAlgn="base">
              <a:buNone/>
            </a:pP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Ріш.ЄС</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Макглінчі</a:t>
            </a:r>
            <a:r>
              <a:rPr lang="ru-RU"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Сполученого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Королівства</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рішення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29.07.2003</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Мельник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28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березня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2006 року</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Худобін</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Росії</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рішення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26.01.2007</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Яковенко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рішення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25.10.2007 року</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(Ухань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рішення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18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грудня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2008 рок</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у</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Пєтухов</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проти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рішення</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від</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21.10.2010)</a:t>
            </a:r>
            <a:r>
              <a:rPr lang="uk-UA" dirty="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uk-UA" sz="2000" dirty="0"/>
          </a:p>
        </p:txBody>
      </p:sp>
      <p:sp>
        <p:nvSpPr>
          <p:cNvPr id="5" name="Номер слайда 4"/>
          <p:cNvSpPr>
            <a:spLocks noGrp="1"/>
          </p:cNvSpPr>
          <p:nvPr>
            <p:ph type="sldNum" sz="quarter" idx="12"/>
          </p:nvPr>
        </p:nvSpPr>
        <p:spPr/>
        <p:txBody>
          <a:bodyPr/>
          <a:lstStyle/>
          <a:p>
            <a:fld id="{0775E251-F7C5-40FD-933B-ECAFD4B5CBF4}" type="slidenum">
              <a:rPr lang="ru-RU" smtClean="0"/>
              <a:pPr/>
              <a:t>16</a:t>
            </a:fld>
            <a:endParaRPr lang="ru-RU"/>
          </a:p>
        </p:txBody>
      </p:sp>
    </p:spTree>
    <p:extLst>
      <p:ext uri="{BB962C8B-B14F-4D97-AF65-F5344CB8AC3E}">
        <p14:creationId xmlns:p14="http://schemas.microsoft.com/office/powerpoint/2010/main" val="94056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435" y="0"/>
            <a:ext cx="8911687" cy="1280890"/>
          </a:xfrm>
        </p:spPr>
        <p:txBody>
          <a:bodyPr>
            <a:normAutofit/>
          </a:bodyPr>
          <a:lstStyle/>
          <a:p>
            <a:r>
              <a:rPr lang="uk-UA" sz="3200" smtClean="0"/>
              <a:t>Основні </a:t>
            </a:r>
            <a:r>
              <a:rPr lang="uk-UA" sz="3200"/>
              <a:t>види порушень </a:t>
            </a:r>
            <a:r>
              <a:rPr lang="uk-UA" sz="3200" smtClean="0"/>
              <a:t>прав                 наркозалежних </a:t>
            </a:r>
            <a:r>
              <a:rPr lang="uk-UA" sz="3200"/>
              <a:t>осіб</a:t>
            </a:r>
            <a:r>
              <a:rPr lang="en-US" sz="3200"/>
              <a:t>:</a:t>
            </a:r>
            <a:endParaRPr lang="uk-UA" sz="3200"/>
          </a:p>
        </p:txBody>
      </p:sp>
      <p:sp>
        <p:nvSpPr>
          <p:cNvPr id="3" name="Объект 2"/>
          <p:cNvSpPr>
            <a:spLocks noGrp="1"/>
          </p:cNvSpPr>
          <p:nvPr>
            <p:ph idx="1"/>
          </p:nvPr>
        </p:nvSpPr>
        <p:spPr>
          <a:xfrm>
            <a:off x="313899" y="1253865"/>
            <a:ext cx="8372901" cy="5224462"/>
          </a:xfrm>
        </p:spPr>
        <p:txBody>
          <a:bodyPr>
            <a:noAutofit/>
          </a:bodyPr>
          <a:lstStyle/>
          <a:p>
            <a:pPr algn="just">
              <a:spcBef>
                <a:spcPct val="0"/>
              </a:spcBef>
              <a:buClrTx/>
              <a:buNone/>
              <a:defRPr/>
            </a:pPr>
            <a:r>
              <a:rPr lang="ru-RU"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незаконне</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затримання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і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тримання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в ОВС;</a:t>
            </a:r>
          </a:p>
          <a:p>
            <a:pPr algn="just">
              <a:spcBef>
                <a:spcPct val="0"/>
              </a:spcBef>
              <a:buClrTx/>
              <a:buNone/>
              <a:defRPr/>
            </a:pP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порушення</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права на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захист</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в т. ч.: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мати</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захисника</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у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кримінальній</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справі</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та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побачення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з ним до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першого</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допиту</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не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давати</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показання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або</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пояснення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 для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підозрюваних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обвинувачених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підсудних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spcBef>
                <a:spcPct val="0"/>
              </a:spcBef>
              <a:buClrTx/>
              <a:buNone/>
              <a:defRPr/>
            </a:pP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порушення</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привілеї</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від</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самообвинувачення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 права не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давати</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показання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щодо</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себе,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членів</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сім’ї</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та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близьких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родичів</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(ст. 63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Конституції</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України</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spcBef>
                <a:spcPct val="0"/>
              </a:spcBef>
              <a:buClrTx/>
              <a:buNone/>
              <a:defRPr/>
            </a:pPr>
            <a:r>
              <a:rPr lang="uk-U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примушення </a:t>
            </a:r>
            <a:r>
              <a:rPr lang="uk-UA" sz="1800" dirty="0">
                <a:solidFill>
                  <a:schemeClr val="tx1"/>
                </a:solidFill>
                <a:latin typeface="Tahoma" panose="020B0604030504040204" pitchFamily="34" charset="0"/>
                <a:ea typeface="Tahoma" panose="020B0604030504040204" pitchFamily="34" charset="0"/>
                <a:cs typeface="Tahoma" panose="020B0604030504040204" pitchFamily="34" charset="0"/>
              </a:rPr>
              <a:t>до зізнання у скоєнні злочину (з застосуванням незаконних засобів психічного та фізичного впливу, тривалого утримання в ОВС без їжі, питної води та умов для сну, використанням стану наркотичного сп’яніння або абстиненції) і т. ін.);</a:t>
            </a:r>
          </a:p>
          <a:p>
            <a:pPr algn="just">
              <a:spcBef>
                <a:spcPct val="0"/>
              </a:spcBef>
              <a:buClrTx/>
              <a:buNone/>
              <a:defRPr/>
            </a:pP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провокація</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злочинів</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spcBef>
                <a:spcPct val="0"/>
              </a:spcBef>
              <a:buClrTx/>
              <a:buNone/>
              <a:defRPr/>
            </a:pP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фальсифікація</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злочинів</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підкидання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наркотиків</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складання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підроблених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документів</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справи</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фальсифікація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збуту</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за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наявності</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незаконних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операцій</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з наркотиками для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власних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потреб); </a:t>
            </a:r>
          </a:p>
          <a:p>
            <a:pPr algn="just">
              <a:spcBef>
                <a:spcPct val="0"/>
              </a:spcBef>
              <a:buClrTx/>
              <a:buNone/>
              <a:defRPr/>
            </a:pP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порушення</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медичних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прав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затриманих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та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взятих</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під</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варту</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осіб</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spcBef>
                <a:spcPct val="0"/>
              </a:spcBef>
              <a:buClrTx/>
              <a:buNone/>
              <a:defRPr/>
            </a:pP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незаконний</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огляд</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фактичний</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обшук</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житла</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або</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іншого</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володіння</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особи</a:t>
            </a:r>
            <a:r>
              <a:rPr lang="ru-RU"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uk-UA" sz="18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Номер слайда 5"/>
          <p:cNvSpPr>
            <a:spLocks noGrp="1"/>
          </p:cNvSpPr>
          <p:nvPr>
            <p:ph type="sldNum" sz="quarter" idx="12"/>
          </p:nvPr>
        </p:nvSpPr>
        <p:spPr/>
        <p:txBody>
          <a:bodyPr/>
          <a:lstStyle/>
          <a:p>
            <a:fld id="{0775E251-F7C5-40FD-933B-ECAFD4B5CBF4}" type="slidenum">
              <a:rPr lang="ru-RU" smtClean="0"/>
              <a:pPr/>
              <a:t>17</a:t>
            </a:fld>
            <a:endParaRPr lang="ru-RU"/>
          </a:p>
        </p:txBody>
      </p:sp>
      <p:pic>
        <p:nvPicPr>
          <p:cNvPr id="4" name="Рисунок 3" descr="https://pp.vk.me/c622530/v622530555/14f6/71e89P_le1U.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153010" y="0"/>
            <a:ext cx="3038990" cy="2349498"/>
          </a:xfrm>
          <a:prstGeom prst="rect">
            <a:avLst/>
          </a:prstGeom>
          <a:noFill/>
          <a:ln>
            <a:noFill/>
          </a:ln>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010" y="2593075"/>
            <a:ext cx="3038990" cy="4264925"/>
          </a:xfrm>
          <a:prstGeom prst="rect">
            <a:avLst/>
          </a:prstGeom>
        </p:spPr>
      </p:pic>
    </p:spTree>
    <p:extLst>
      <p:ext uri="{BB962C8B-B14F-4D97-AF65-F5344CB8AC3E}">
        <p14:creationId xmlns:p14="http://schemas.microsoft.com/office/powerpoint/2010/main" val="1345990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343" y="228325"/>
            <a:ext cx="8843899" cy="781609"/>
          </a:xfrm>
        </p:spPr>
        <p:txBody>
          <a:bodyPr>
            <a:normAutofit/>
          </a:bodyPr>
          <a:lstStyle/>
          <a:p>
            <a:pPr algn="ctr"/>
            <a:r>
              <a:rPr lang="ru-RU" sz="3200" err="1" smtClean="0"/>
              <a:t>Порушення</a:t>
            </a:r>
            <a:r>
              <a:rPr lang="ru-RU" sz="3200" smtClean="0"/>
              <a:t> </a:t>
            </a:r>
            <a:r>
              <a:rPr lang="ru-RU" sz="3200" err="1" smtClean="0"/>
              <a:t>недоторканості</a:t>
            </a:r>
            <a:r>
              <a:rPr lang="ru-RU" sz="3200" smtClean="0"/>
              <a:t> </a:t>
            </a:r>
            <a:r>
              <a:rPr lang="ru-RU" sz="3200" err="1"/>
              <a:t>житла</a:t>
            </a:r>
            <a:r>
              <a:rPr lang="ru-RU" sz="3200"/>
              <a:t>. </a:t>
            </a:r>
            <a:endParaRPr lang="uk-UA" sz="3200"/>
          </a:p>
        </p:txBody>
      </p:sp>
      <p:sp>
        <p:nvSpPr>
          <p:cNvPr id="3" name="Объект 2"/>
          <p:cNvSpPr>
            <a:spLocks noGrp="1"/>
          </p:cNvSpPr>
          <p:nvPr>
            <p:ph idx="1"/>
          </p:nvPr>
        </p:nvSpPr>
        <p:spPr>
          <a:xfrm>
            <a:off x="661851" y="1358899"/>
            <a:ext cx="11293587" cy="5301207"/>
          </a:xfrm>
        </p:spPr>
        <p:txBody>
          <a:bodyPr>
            <a:normAutofit/>
          </a:bodyPr>
          <a:lstStyle/>
          <a:p>
            <a:r>
              <a:rPr lang="uk-UA" sz="2200" dirty="0" smtClean="0">
                <a:solidFill>
                  <a:schemeClr val="tx1"/>
                </a:solidFill>
              </a:rPr>
              <a:t>Частиною 1 статті 30 Конституції України кожному гарантована недоторканність житла, а також встановлено заборону проникнення в житло чи інше володіння особи інакше, як за мотивованим рішенням суду. Є 2 винятки з цього загального правила щодо порядку проникнення в житло, проведення в них огляду або обшуку,  у невідкладних випадках, пов’язаних з:</a:t>
            </a:r>
          </a:p>
          <a:p>
            <a:r>
              <a:rPr lang="uk-UA" sz="2200" dirty="0" smtClean="0">
                <a:solidFill>
                  <a:schemeClr val="tx1"/>
                </a:solidFill>
              </a:rPr>
              <a:t> рятуванням життя та майна громадян;</a:t>
            </a:r>
          </a:p>
          <a:p>
            <a:r>
              <a:rPr lang="uk-UA" sz="2200" dirty="0" smtClean="0">
                <a:solidFill>
                  <a:schemeClr val="tx1"/>
                </a:solidFill>
              </a:rPr>
              <a:t> безпосереднім переслідуванням осіб, підозрюваних у вчиненні злочину.</a:t>
            </a:r>
          </a:p>
          <a:p>
            <a:r>
              <a:rPr lang="uk-UA" sz="2200" dirty="0" smtClean="0">
                <a:solidFill>
                  <a:schemeClr val="tx1"/>
                </a:solidFill>
              </a:rPr>
              <a:t>Ст. 38 ЗУ «Про національну поліцію» передбачено </a:t>
            </a:r>
            <a:r>
              <a:rPr lang="uk-UA" sz="2200" dirty="0">
                <a:solidFill>
                  <a:schemeClr val="tx1"/>
                </a:solidFill>
              </a:rPr>
              <a:t>право </a:t>
            </a:r>
            <a:r>
              <a:rPr lang="uk-UA" sz="2200" dirty="0" smtClean="0">
                <a:solidFill>
                  <a:schemeClr val="tx1"/>
                </a:solidFill>
              </a:rPr>
              <a:t>проникнення для </a:t>
            </a:r>
            <a:r>
              <a:rPr lang="uk-UA" sz="2400" dirty="0" smtClean="0">
                <a:solidFill>
                  <a:schemeClr val="tx1"/>
                </a:solidFill>
              </a:rPr>
              <a:t>припинення </a:t>
            </a:r>
            <a:r>
              <a:rPr lang="uk-UA" sz="2400" dirty="0">
                <a:solidFill>
                  <a:schemeClr val="tx1"/>
                </a:solidFill>
              </a:rPr>
              <a:t>злочину, що загрожує життю осіб, які знаходяться в житлі або іншому володінні. </a:t>
            </a:r>
            <a:endParaRPr lang="uk-UA" sz="2200" dirty="0">
              <a:solidFill>
                <a:schemeClr val="tx1"/>
              </a:solidFill>
            </a:endParaRPr>
          </a:p>
          <a:p>
            <a:r>
              <a:rPr lang="uk-UA" sz="2200" dirty="0" smtClean="0">
                <a:solidFill>
                  <a:schemeClr val="tx1"/>
                </a:solidFill>
              </a:rPr>
              <a:t>ОБШУК</a:t>
            </a:r>
            <a:r>
              <a:rPr lang="uk-UA" sz="2200" dirty="0">
                <a:solidFill>
                  <a:schemeClr val="tx1"/>
                </a:solidFill>
              </a:rPr>
              <a:t>.</a:t>
            </a:r>
          </a:p>
          <a:p>
            <a:r>
              <a:rPr lang="uk-UA" sz="2200" dirty="0">
                <a:solidFill>
                  <a:schemeClr val="tx1"/>
                </a:solidFill>
              </a:rPr>
              <a:t>ОГЛЯД</a:t>
            </a:r>
            <a:r>
              <a:rPr lang="uk-UA" sz="2200" dirty="0" smtClean="0">
                <a:solidFill>
                  <a:schemeClr val="tx1"/>
                </a:solidFill>
              </a:rPr>
              <a:t>.</a:t>
            </a:r>
            <a:endParaRPr lang="uk-UA" sz="2200" dirty="0"/>
          </a:p>
          <a:p>
            <a:endParaRPr lang="uk-UA" sz="1800" dirty="0"/>
          </a:p>
        </p:txBody>
      </p:sp>
      <p:sp>
        <p:nvSpPr>
          <p:cNvPr id="5" name="Номер слайда 4"/>
          <p:cNvSpPr>
            <a:spLocks noGrp="1"/>
          </p:cNvSpPr>
          <p:nvPr>
            <p:ph type="sldNum" sz="quarter" idx="12"/>
          </p:nvPr>
        </p:nvSpPr>
        <p:spPr/>
        <p:txBody>
          <a:bodyPr/>
          <a:lstStyle/>
          <a:p>
            <a:fld id="{0775E251-F7C5-40FD-933B-ECAFD4B5CBF4}" type="slidenum">
              <a:rPr lang="ru-RU" smtClean="0"/>
              <a:pPr/>
              <a:t>18</a:t>
            </a:fld>
            <a:endParaRPr lang="ru-RU"/>
          </a:p>
        </p:txBody>
      </p:sp>
    </p:spTree>
    <p:extLst>
      <p:ext uri="{BB962C8B-B14F-4D97-AF65-F5344CB8AC3E}">
        <p14:creationId xmlns:p14="http://schemas.microsoft.com/office/powerpoint/2010/main" val="250645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0697" y="195774"/>
            <a:ext cx="6756913" cy="645890"/>
          </a:xfrm>
          <a:noFill/>
        </p:spPr>
        <p:txBody>
          <a:bodyPr>
            <a:normAutofit fontScale="90000"/>
          </a:bodyPr>
          <a:lstStyle/>
          <a:p>
            <a:r>
              <a:rPr lang="uk-UA" sz="3200" dirty="0" smtClean="0"/>
              <a:t>Обшук (</a:t>
            </a:r>
            <a:r>
              <a:rPr lang="uk-UA" sz="3200" dirty="0" err="1" smtClean="0"/>
              <a:t>ст.234</a:t>
            </a:r>
            <a:r>
              <a:rPr lang="uk-UA" sz="3200" dirty="0" smtClean="0"/>
              <a:t>-235 </a:t>
            </a:r>
            <a:r>
              <a:rPr lang="uk-UA" sz="3200" dirty="0" err="1" smtClean="0"/>
              <a:t>КПК</a:t>
            </a:r>
            <a:r>
              <a:rPr lang="uk-UA" sz="3200" dirty="0" smtClean="0"/>
              <a:t> України).</a:t>
            </a:r>
            <a:endParaRPr lang="uk-UA" sz="3200" dirty="0"/>
          </a:p>
        </p:txBody>
      </p:sp>
      <p:sp>
        <p:nvSpPr>
          <p:cNvPr id="6" name="Объект 5"/>
          <p:cNvSpPr>
            <a:spLocks noGrp="1"/>
          </p:cNvSpPr>
          <p:nvPr>
            <p:ph idx="1"/>
          </p:nvPr>
        </p:nvSpPr>
        <p:spPr>
          <a:xfrm>
            <a:off x="774700" y="889000"/>
            <a:ext cx="11290300" cy="5829300"/>
          </a:xfrm>
        </p:spPr>
        <p:txBody>
          <a:bodyPr>
            <a:noAutofit/>
          </a:bodyPr>
          <a:lstStyle/>
          <a:p>
            <a:pPr fontAlgn="base"/>
            <a:r>
              <a:rPr lang="uk-UA"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Обшук </a:t>
            </a:r>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проводиться з метою </a:t>
            </a:r>
            <a:r>
              <a:rPr lang="uk-UA" sz="1500" b="1" dirty="0">
                <a:solidFill>
                  <a:schemeClr val="tx1"/>
                </a:solidFill>
                <a:latin typeface="Tahoma" panose="020B0604030504040204" pitchFamily="34" charset="0"/>
                <a:ea typeface="Tahoma" panose="020B0604030504040204" pitchFamily="34" charset="0"/>
                <a:cs typeface="Tahoma" panose="020B0604030504040204" pitchFamily="34" charset="0"/>
              </a:rPr>
              <a:t>виявлення та фіксації відомостей про обставини вчинення кримінального правопорушення, відшукання знаряддя кримінального правопорушення або майна, яке було здобуте у результаті його вчинення, а також встановлення місцезнаходження розшукуваних осіб.</a:t>
            </a:r>
          </a:p>
          <a:p>
            <a:pPr fontAlgn="base"/>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Обшук проводиться на підставі ухвали слідчого судді.</a:t>
            </a:r>
          </a:p>
          <a:p>
            <a:pPr fontAlgn="base"/>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Обшук житла чи іншого володіння особи на підставі ухвали слідчого судді повинен відбуватися в час, коли завдається найменша шкода звичайним заняттям особи, яка ними володіє, якщо тільки слідчий, прокурор не вважатиме, що виконання такої умови може суттєво зашкодити меті обшуку.</a:t>
            </a:r>
          </a:p>
          <a:p>
            <a:pPr fontAlgn="base"/>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Перед початком виконання ухвали слідчого судді особі, яка володіє житлом чи іншим володінням, а за її відсутності - іншій присутній особі повинна бути пред’явлена ухвала і надана її копія. Слідчий, прокурор має право заборонити будь-якій особі залишити місце обшуку до його закінчення та вчиняти будь-які дії, що заважають проведенню обшуку. Невиконання цих вимог тягне за собою передбачену законом відповідальність.</a:t>
            </a:r>
          </a:p>
          <a:p>
            <a:pPr fontAlgn="base"/>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У разі відсутності осіб у житлі чи іншому володінні копія ухвали повинна бути залишена на видному місці у житлі чи іншому володінні особи. При цьому слідчий, прокурор зобов’язаний забезпечити схоронність майна, що знаходиться у житлі чи іншому володінні особи, та неможливість доступу до нього сторонніх осіб.</a:t>
            </a:r>
          </a:p>
          <a:p>
            <a:pPr fontAlgn="base"/>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При обшуку слідчий, прокурор має право проводити вимірювання, фотографування, </a:t>
            </a:r>
            <a:r>
              <a:rPr lang="uk-UA"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звуко - </a:t>
            </a:r>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чи відеозапис, складати плани і схеми, виготовляти графічні зображення обшуканого житла чи іншого володіння особи чи окремих речей, виготовляти відбитки та зліпки, оглядати і вилучати речі і документи, які мають значення для кримінального провадження. Предмети, які вилучені законом з обігу, підлягають вилученню. </a:t>
            </a:r>
          </a:p>
          <a:p>
            <a:pPr fontAlgn="base"/>
            <a:r>
              <a:rPr lang="uk-UA" sz="1500" dirty="0">
                <a:solidFill>
                  <a:schemeClr val="tx1"/>
                </a:solidFill>
                <a:latin typeface="Tahoma" panose="020B0604030504040204" pitchFamily="34" charset="0"/>
                <a:ea typeface="Tahoma" panose="020B0604030504040204" pitchFamily="34" charset="0"/>
                <a:cs typeface="Tahoma" panose="020B0604030504040204" pitchFamily="34" charset="0"/>
              </a:rPr>
              <a:t> Особи, у присутності яких здійснюється обшук, при проведенні цієї слідчої (розшукової) дії мають право робити заяви, що підлягають занесенню до протоколу обшуку</a:t>
            </a:r>
            <a:r>
              <a:rPr lang="uk-UA"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uk-UA"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Номер слайда 6"/>
          <p:cNvSpPr>
            <a:spLocks noGrp="1"/>
          </p:cNvSpPr>
          <p:nvPr>
            <p:ph type="sldNum" sz="quarter" idx="12"/>
          </p:nvPr>
        </p:nvSpPr>
        <p:spPr>
          <a:xfrm>
            <a:off x="0" y="794327"/>
            <a:ext cx="779767" cy="365125"/>
          </a:xfrm>
        </p:spPr>
        <p:txBody>
          <a:bodyPr/>
          <a:lstStyle/>
          <a:p>
            <a:fld id="{0775E251-F7C5-40FD-933B-ECAFD4B5CBF4}" type="slidenum">
              <a:rPr lang="ru-RU" smtClean="0"/>
              <a:pPr/>
              <a:t>19</a:t>
            </a:fld>
            <a:endParaRPr lang="ru-RU"/>
          </a:p>
        </p:txBody>
      </p:sp>
      <p:pic>
        <p:nvPicPr>
          <p:cNvPr id="4" name="Рисунок 3" descr="Опис : логотип БПД"/>
          <p:cNvPicPr>
            <a:picLocks noChangeAspect="1" noChangeArrowheads="1"/>
          </p:cNvPicPr>
          <p:nvPr/>
        </p:nvPicPr>
        <p:blipFill>
          <a:blip r:embed="rId2" cstate="print"/>
          <a:srcRect/>
          <a:stretch>
            <a:fillRect/>
          </a:stretch>
        </p:blipFill>
        <p:spPr bwMode="auto">
          <a:xfrm>
            <a:off x="10903528" y="0"/>
            <a:ext cx="1288472" cy="651164"/>
          </a:xfrm>
          <a:prstGeom prst="rect">
            <a:avLst/>
          </a:prstGeom>
          <a:noFill/>
          <a:ln w="9525">
            <a:noFill/>
            <a:miter lim="800000"/>
            <a:headEnd/>
            <a:tailEnd/>
          </a:ln>
        </p:spPr>
      </p:pic>
    </p:spTree>
    <p:extLst>
      <p:ext uri="{BB962C8B-B14F-4D97-AF65-F5344CB8AC3E}">
        <p14:creationId xmlns:p14="http://schemas.microsoft.com/office/powerpoint/2010/main" val="3129006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p:cNvSpPr txBox="1">
            <a:spLocks/>
          </p:cNvSpPr>
          <p:nvPr/>
        </p:nvSpPr>
        <p:spPr bwMode="auto">
          <a:xfrm>
            <a:off x="966652" y="981075"/>
            <a:ext cx="10324010" cy="5805488"/>
          </a:xfrm>
          <a:prstGeom prst="rect">
            <a:avLst/>
          </a:prstGeom>
          <a:noFill/>
          <a:ln>
            <a:noFill/>
          </a:ln>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Char char="v"/>
            </a:pPr>
            <a:r>
              <a:rPr lang="uk-UA" altLang="ru-RU" dirty="0">
                <a:solidFill>
                  <a:schemeClr val="tx1"/>
                </a:solidFill>
                <a:latin typeface="Tahoma" panose="020B0604030504040204" pitchFamily="34" charset="0"/>
              </a:rPr>
              <a:t>ЗУ «Про наркотичні засоби, психотропні  речовини і прекурсори» від 15.07.95 </a:t>
            </a:r>
            <a:r>
              <a:rPr lang="uk-UA" altLang="ru-RU" dirty="0" smtClean="0">
                <a:solidFill>
                  <a:schemeClr val="tx1"/>
                </a:solidFill>
                <a:latin typeface="Tahoma" panose="020B0604030504040204" pitchFamily="34" charset="0"/>
              </a:rPr>
              <a:t>року</a:t>
            </a:r>
            <a:endParaRPr lang="ru-RU"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v"/>
            </a:pPr>
            <a:r>
              <a:rPr lang="uk-UA" altLang="ru-RU" dirty="0">
                <a:solidFill>
                  <a:schemeClr val="tx1"/>
                </a:solidFill>
                <a:latin typeface="Tahoma" panose="020B0604030504040204" pitchFamily="34" charset="0"/>
              </a:rPr>
              <a:t>ЗУ «Про заходи протидії незаконному обігу наркотичних  засобів, психотропних речовин і прекурсорів та зловживанню ними» від </a:t>
            </a:r>
            <a:r>
              <a:rPr lang="uk-UA" altLang="ru-RU" dirty="0" smtClean="0">
                <a:solidFill>
                  <a:schemeClr val="tx1"/>
                </a:solidFill>
                <a:latin typeface="Tahoma" panose="020B0604030504040204" pitchFamily="34" charset="0"/>
              </a:rPr>
              <a:t>15.07.95 року</a:t>
            </a:r>
            <a:endParaRPr lang="ru-RU"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v"/>
            </a:pPr>
            <a:r>
              <a:rPr lang="uk-UA" altLang="ru-RU" dirty="0">
                <a:solidFill>
                  <a:schemeClr val="tx1"/>
                </a:solidFill>
                <a:latin typeface="Tahoma" panose="020B0604030504040204" pitchFamily="34" charset="0"/>
              </a:rPr>
              <a:t>Перелік наркотичних засобів, психотропних речовин і прекурсорів (постанова КМ України від </a:t>
            </a:r>
            <a:r>
              <a:rPr lang="uk-UA" altLang="ru-RU" dirty="0" smtClean="0">
                <a:solidFill>
                  <a:schemeClr val="tx1"/>
                </a:solidFill>
                <a:latin typeface="Tahoma" panose="020B0604030504040204" pitchFamily="34" charset="0"/>
              </a:rPr>
              <a:t>06.05.2000 року № </a:t>
            </a:r>
            <a:r>
              <a:rPr lang="uk-UA" altLang="ru-RU" dirty="0">
                <a:solidFill>
                  <a:schemeClr val="tx1"/>
                </a:solidFill>
                <a:latin typeface="Tahoma" panose="020B0604030504040204" pitchFamily="34" charset="0"/>
              </a:rPr>
              <a:t>770)</a:t>
            </a:r>
            <a:endParaRPr lang="ru-RU"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v"/>
            </a:pPr>
            <a:r>
              <a:rPr lang="uk-UA" altLang="ru-RU" dirty="0" smtClean="0">
                <a:solidFill>
                  <a:schemeClr val="tx1"/>
                </a:solidFill>
                <a:latin typeface="Tahoma" panose="020B0604030504040204" pitchFamily="34" charset="0"/>
              </a:rPr>
              <a:t>Інструкція </a:t>
            </a:r>
            <a:r>
              <a:rPr lang="uk-UA" altLang="ru-RU" dirty="0">
                <a:solidFill>
                  <a:schemeClr val="tx1"/>
                </a:solidFill>
                <a:latin typeface="Tahoma" panose="020B0604030504040204" pitchFamily="34" charset="0"/>
              </a:rPr>
              <a:t>про організацію проведення негласних слідчих (розшукових) дій та використання їх результатів у кримінальному провадженні (наказ ГПУ, МВС України, СБУ, Адміністрації Державної прикордонної служби України</a:t>
            </a:r>
            <a:r>
              <a:rPr lang="ru-RU" altLang="ru-RU" dirty="0">
                <a:solidFill>
                  <a:schemeClr val="tx1"/>
                </a:solidFill>
                <a:latin typeface="Tahoma" panose="020B0604030504040204" pitchFamily="34" charset="0"/>
              </a:rPr>
              <a:t>, </a:t>
            </a:r>
            <a:r>
              <a:rPr lang="uk-UA" altLang="ru-RU" dirty="0">
                <a:solidFill>
                  <a:schemeClr val="tx1"/>
                </a:solidFill>
                <a:latin typeface="Tahoma" panose="020B0604030504040204" pitchFamily="34" charset="0"/>
              </a:rPr>
              <a:t>Мінфіну</a:t>
            </a:r>
            <a:r>
              <a:rPr lang="ru-RU" altLang="ru-RU" dirty="0">
                <a:solidFill>
                  <a:schemeClr val="tx1"/>
                </a:solidFill>
                <a:latin typeface="Tahoma" panose="020B0604030504040204" pitchFamily="34" charset="0"/>
              </a:rPr>
              <a:t>, </a:t>
            </a:r>
            <a:r>
              <a:rPr lang="uk-UA" altLang="ru-RU" dirty="0" smtClean="0">
                <a:solidFill>
                  <a:schemeClr val="tx1"/>
                </a:solidFill>
                <a:latin typeface="Tahoma" panose="020B0604030504040204" pitchFamily="34" charset="0"/>
              </a:rPr>
              <a:t>Мін</a:t>
            </a:r>
            <a:r>
              <a:rPr lang="en-US" altLang="ru-RU" dirty="0" smtClean="0">
                <a:solidFill>
                  <a:schemeClr val="tx1"/>
                </a:solidFill>
                <a:latin typeface="Tahoma" panose="020B0604030504040204" pitchFamily="34" charset="0"/>
              </a:rPr>
              <a:t>’</a:t>
            </a:r>
            <a:r>
              <a:rPr lang="uk-UA" altLang="ru-RU" dirty="0" err="1" smtClean="0">
                <a:solidFill>
                  <a:schemeClr val="tx1"/>
                </a:solidFill>
                <a:latin typeface="Tahoma" panose="020B0604030504040204" pitchFamily="34" charset="0"/>
              </a:rPr>
              <a:t>юсту</a:t>
            </a:r>
            <a:r>
              <a:rPr lang="uk-UA" altLang="ru-RU" dirty="0" smtClean="0">
                <a:solidFill>
                  <a:schemeClr val="tx1"/>
                </a:solidFill>
                <a:latin typeface="Tahoma" panose="020B0604030504040204" pitchFamily="34" charset="0"/>
              </a:rPr>
              <a:t> </a:t>
            </a:r>
            <a:r>
              <a:rPr lang="uk-UA" altLang="ru-RU" dirty="0">
                <a:solidFill>
                  <a:schemeClr val="tx1"/>
                </a:solidFill>
                <a:latin typeface="Tahoma" panose="020B0604030504040204" pitchFamily="34" charset="0"/>
              </a:rPr>
              <a:t>№ </a:t>
            </a:r>
            <a:r>
              <a:rPr lang="ru-RU" altLang="ru-RU" dirty="0">
                <a:solidFill>
                  <a:schemeClr val="tx1"/>
                </a:solidFill>
                <a:latin typeface="Tahoma" panose="020B0604030504040204" pitchFamily="34" charset="0"/>
              </a:rPr>
              <a:t>16.11.2012 N 114/1042/516/1199/936/1687/5</a:t>
            </a:r>
            <a:r>
              <a:rPr lang="uk-UA" altLang="ru-RU" dirty="0">
                <a:solidFill>
                  <a:schemeClr val="tx1"/>
                </a:solidFill>
                <a:latin typeface="Tahoma" panose="020B0604030504040204" pitchFamily="34" charset="0"/>
              </a:rPr>
              <a:t>)</a:t>
            </a:r>
            <a:endParaRPr lang="ru-RU"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v"/>
            </a:pPr>
            <a:r>
              <a:rPr lang="uk-UA" altLang="ru-RU" dirty="0" smtClean="0">
                <a:solidFill>
                  <a:schemeClr val="tx1"/>
                </a:solidFill>
                <a:latin typeface="Tahoma" panose="020B0604030504040204" pitchFamily="34" charset="0"/>
              </a:rPr>
              <a:t>Інструкція </a:t>
            </a:r>
            <a:r>
              <a:rPr lang="uk-UA" altLang="ru-RU" dirty="0">
                <a:solidFill>
                  <a:schemeClr val="tx1"/>
                </a:solidFill>
                <a:latin typeface="Tahoma" panose="020B0604030504040204" pitchFamily="34" charset="0"/>
              </a:rPr>
              <a:t>про проведення контрольованої поставки, контрольованої та оперативної закупки товарів, предметів, речей, послуг, документів, засобів і речовин, в тому числі заборонених для обігу, у фізичних та юридичних осіб незалежно від форм власності (наказ МВС України, СБУ, </a:t>
            </a:r>
            <a:r>
              <a:rPr lang="uk-UA" altLang="ru-RU" dirty="0" err="1">
                <a:solidFill>
                  <a:schemeClr val="tx1"/>
                </a:solidFill>
                <a:latin typeface="Tahoma" panose="020B0604030504040204" pitchFamily="34" charset="0"/>
              </a:rPr>
              <a:t>Міндоходів</a:t>
            </a:r>
            <a:r>
              <a:rPr lang="uk-UA" altLang="ru-RU" dirty="0">
                <a:solidFill>
                  <a:schemeClr val="tx1"/>
                </a:solidFill>
                <a:latin typeface="Tahoma" panose="020B0604030504040204" pitchFamily="34" charset="0"/>
              </a:rPr>
              <a:t> і зборів від 16.09.2013 № 887/384/480 ДСК)</a:t>
            </a:r>
          </a:p>
          <a:p>
            <a:pPr>
              <a:spcBef>
                <a:spcPts val="300"/>
              </a:spcBef>
              <a:buClrTx/>
              <a:buSzTx/>
              <a:buFont typeface="Wingdings" panose="05000000000000000000" pitchFamily="2" charset="2"/>
              <a:buChar char="v"/>
            </a:pPr>
            <a:r>
              <a:rPr lang="uk-UA" altLang="ru-RU" dirty="0" smtClean="0">
                <a:solidFill>
                  <a:schemeClr val="tx1"/>
                </a:solidFill>
                <a:latin typeface="Tahoma" panose="020B0604030504040204" pitchFamily="34" charset="0"/>
              </a:rPr>
              <a:t>Про затвердження таблиць невеликих, великих та особливо великих розмірів наркотичних засобів, психотропних речовин і прекурсорів, які знаходяться у незаконному обігу (наказ МОЗ № 188 від 01.08.2000).   </a:t>
            </a:r>
            <a:endParaRPr lang="ru-RU" altLang="ru-RU" dirty="0" smtClean="0">
              <a:solidFill>
                <a:schemeClr val="tx1"/>
              </a:solidFill>
              <a:latin typeface="Tahoma" panose="020B0604030504040204" pitchFamily="34" charset="0"/>
            </a:endParaRPr>
          </a:p>
        </p:txBody>
      </p:sp>
      <p:sp>
        <p:nvSpPr>
          <p:cNvPr id="9219" name="AutoShape 5"/>
          <p:cNvSpPr>
            <a:spLocks noChangeAspect="1" noChangeArrowheads="1"/>
          </p:cNvSpPr>
          <p:nvPr/>
        </p:nvSpPr>
        <p:spPr bwMode="auto">
          <a:xfrm>
            <a:off x="1774825" y="981075"/>
            <a:ext cx="8066088"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ru-RU" altLang="ru-RU"/>
          </a:p>
        </p:txBody>
      </p:sp>
      <p:sp>
        <p:nvSpPr>
          <p:cNvPr id="4" name="Номер слайда 3"/>
          <p:cNvSpPr>
            <a:spLocks noGrp="1"/>
          </p:cNvSpPr>
          <p:nvPr>
            <p:ph type="sldNum" sz="quarter" idx="12"/>
          </p:nvPr>
        </p:nvSpPr>
        <p:spPr/>
        <p:txBody>
          <a:bodyPr/>
          <a:lstStyle/>
          <a:p>
            <a:fld id="{0775E251-F7C5-40FD-933B-ECAFD4B5CBF4}" type="slidenum">
              <a:rPr lang="ru-RU" smtClean="0"/>
              <a:pPr/>
              <a:t>2</a:t>
            </a:fld>
            <a:endParaRPr lang="ru-RU"/>
          </a:p>
        </p:txBody>
      </p:sp>
      <p:sp>
        <p:nvSpPr>
          <p:cNvPr id="5" name="TextBox 1"/>
          <p:cNvSpPr txBox="1">
            <a:spLocks noChangeArrowheads="1"/>
          </p:cNvSpPr>
          <p:nvPr/>
        </p:nvSpPr>
        <p:spPr bwMode="auto">
          <a:xfrm>
            <a:off x="3537857" y="162146"/>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Акти законодавства</a:t>
            </a:r>
          </a:p>
        </p:txBody>
      </p:sp>
    </p:spTree>
    <p:extLst>
      <p:ext uri="{BB962C8B-B14F-4D97-AF65-F5344CB8AC3E}">
        <p14:creationId xmlns:p14="http://schemas.microsoft.com/office/powerpoint/2010/main" val="129421678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0775E251-F7C5-40FD-933B-ECAFD4B5CBF4}" type="slidenum">
              <a:rPr lang="ru-RU" smtClean="0"/>
              <a:pPr/>
              <a:t>20</a:t>
            </a:fld>
            <a:endParaRPr lang="ru-RU"/>
          </a:p>
        </p:txBody>
      </p:sp>
      <p:sp>
        <p:nvSpPr>
          <p:cNvPr id="6" name="Прямокутник 5"/>
          <p:cNvSpPr/>
          <p:nvPr/>
        </p:nvSpPr>
        <p:spPr>
          <a:xfrm>
            <a:off x="566057" y="1044373"/>
            <a:ext cx="11225349" cy="5355312"/>
          </a:xfrm>
          <a:prstGeom prst="rect">
            <a:avLst/>
          </a:prstGeom>
        </p:spPr>
        <p:txBody>
          <a:bodyPr wrap="square">
            <a:spAutoFit/>
          </a:bodyPr>
          <a:lstStyle/>
          <a:p>
            <a:pPr algn="just"/>
            <a:r>
              <a:rPr lang="uk-UA" sz="2200" dirty="0" smtClean="0">
                <a:latin typeface="Calibri" panose="020F0502020204030204" pitchFamily="34" charset="0"/>
                <a:cs typeface="Calibri" panose="020F0502020204030204" pitchFamily="34" charset="0"/>
              </a:rPr>
              <a:t>	</a:t>
            </a:r>
            <a:r>
              <a:rPr lang="uk-UA" sz="2000" dirty="0" smtClean="0">
                <a:latin typeface="Calibri" panose="020F0502020204030204" pitchFamily="34" charset="0"/>
                <a:cs typeface="Calibri" panose="020F0502020204030204" pitchFamily="34" charset="0"/>
              </a:rPr>
              <a:t>В </a:t>
            </a:r>
            <a:r>
              <a:rPr lang="uk-UA" sz="2000" dirty="0">
                <a:latin typeface="Calibri" panose="020F0502020204030204" pitchFamily="34" charset="0"/>
                <a:cs typeface="Calibri" panose="020F0502020204030204" pitchFamily="34" charset="0"/>
              </a:rPr>
              <a:t>протоколу обшуку не міститься жодних відомостей про ознаки культивування вилучених в ході обшуку кущів конопель, таких як розпушування ґрунту, сліди прополки, видалення бур'янів, поливу </a:t>
            </a:r>
            <a:r>
              <a:rPr lang="uk-UA" sz="2000" dirty="0" smtClean="0">
                <a:latin typeface="Calibri" panose="020F0502020204030204" pitchFamily="34" charset="0"/>
                <a:cs typeface="Calibri" panose="020F0502020204030204" pitchFamily="34" charset="0"/>
              </a:rPr>
              <a:t>тощо.</a:t>
            </a:r>
            <a:endParaRPr lang="uk-UA" sz="2000" dirty="0">
              <a:latin typeface="Calibri" panose="020F0502020204030204" pitchFamily="34" charset="0"/>
              <a:cs typeface="Calibri" panose="020F0502020204030204" pitchFamily="34" charset="0"/>
            </a:endParaRPr>
          </a:p>
          <a:p>
            <a:pPr algn="just"/>
            <a:r>
              <a:rPr lang="uk-UA" sz="2000" dirty="0">
                <a:latin typeface="Calibri" panose="020F0502020204030204" pitchFamily="34" charset="0"/>
                <a:cs typeface="Calibri" panose="020F0502020204030204" pitchFamily="34" charset="0"/>
              </a:rPr>
              <a:t>Протокол обшуку визнаний незаконним, тому що: </a:t>
            </a:r>
            <a:endParaRPr lang="uk-UA" sz="2000" dirty="0" smtClean="0">
              <a:latin typeface="Calibri" panose="020F0502020204030204" pitchFamily="34" charset="0"/>
              <a:cs typeface="Calibri" panose="020F0502020204030204" pitchFamily="34" charset="0"/>
            </a:endParaRPr>
          </a:p>
          <a:p>
            <a:pPr algn="just"/>
            <a:r>
              <a:rPr lang="uk-UA" sz="2000" dirty="0">
                <a:latin typeface="Calibri" panose="020F0502020204030204" pitchFamily="34" charset="0"/>
                <a:cs typeface="Calibri" panose="020F0502020204030204" pitchFamily="34" charset="0"/>
              </a:rPr>
              <a:t>	</a:t>
            </a:r>
            <a:r>
              <a:rPr lang="uk-UA" sz="2000" dirty="0" smtClean="0">
                <a:latin typeface="Calibri" panose="020F0502020204030204" pitchFamily="34" charset="0"/>
                <a:cs typeface="Calibri" panose="020F0502020204030204" pitchFamily="34" charset="0"/>
              </a:rPr>
              <a:t>не </a:t>
            </a:r>
            <a:r>
              <a:rPr lang="uk-UA" sz="2000" dirty="0">
                <a:latin typeface="Calibri" panose="020F0502020204030204" pitchFamily="34" charset="0"/>
                <a:cs typeface="Calibri" panose="020F0502020204030204" pitchFamily="34" charset="0"/>
              </a:rPr>
              <a:t>вказані відомості про всіх осіб, присутніх під час проведення слідчої дії, відсутні підписи осіб, які записані як присутні пр. обшуку; </a:t>
            </a:r>
            <a:endParaRPr lang="uk-UA" sz="2000" dirty="0" smtClean="0">
              <a:latin typeface="Calibri" panose="020F0502020204030204" pitchFamily="34" charset="0"/>
              <a:cs typeface="Calibri" panose="020F0502020204030204" pitchFamily="34" charset="0"/>
            </a:endParaRPr>
          </a:p>
          <a:p>
            <a:pPr algn="just"/>
            <a:r>
              <a:rPr lang="uk-UA" sz="2000" dirty="0">
                <a:latin typeface="Calibri" panose="020F0502020204030204" pitchFamily="34" charset="0"/>
                <a:cs typeface="Calibri" panose="020F0502020204030204" pitchFamily="34" charset="0"/>
              </a:rPr>
              <a:t>	</a:t>
            </a:r>
            <a:r>
              <a:rPr lang="uk-UA" sz="2000" dirty="0" smtClean="0">
                <a:latin typeface="Calibri" panose="020F0502020204030204" pitchFamily="34" charset="0"/>
                <a:cs typeface="Calibri" panose="020F0502020204030204" pitchFamily="34" charset="0"/>
              </a:rPr>
              <a:t>зазначено </a:t>
            </a:r>
            <a:r>
              <a:rPr lang="uk-UA" sz="2000" dirty="0">
                <a:latin typeface="Calibri" panose="020F0502020204030204" pitchFamily="34" charset="0"/>
                <a:cs typeface="Calibri" panose="020F0502020204030204" pitchFamily="34" charset="0"/>
              </a:rPr>
              <a:t>про незастосування технічних засобів фіксації при проведенні процесуальної дії, проте, до вказаного протоколу додані фото таблиці, вони засвідчені підписом слідчого, який не брав участь в цій дії (порушення ст.105 КПК); </a:t>
            </a:r>
            <a:endParaRPr lang="uk-UA" sz="2000" dirty="0" smtClean="0">
              <a:latin typeface="Calibri" panose="020F0502020204030204" pitchFamily="34" charset="0"/>
              <a:cs typeface="Calibri" panose="020F0502020204030204" pitchFamily="34" charset="0"/>
            </a:endParaRPr>
          </a:p>
          <a:p>
            <a:pPr algn="just"/>
            <a:r>
              <a:rPr lang="uk-UA" sz="2000" dirty="0">
                <a:latin typeface="Calibri" panose="020F0502020204030204" pitchFamily="34" charset="0"/>
                <a:cs typeface="Calibri" panose="020F0502020204030204" pitchFamily="34" charset="0"/>
              </a:rPr>
              <a:t>	</a:t>
            </a:r>
            <a:r>
              <a:rPr lang="uk-UA" sz="2000" dirty="0" smtClean="0">
                <a:latin typeface="Calibri" panose="020F0502020204030204" pitchFamily="34" charset="0"/>
                <a:cs typeface="Calibri" panose="020F0502020204030204" pitchFamily="34" charset="0"/>
              </a:rPr>
              <a:t>були </a:t>
            </a:r>
            <a:r>
              <a:rPr lang="uk-UA" sz="2000" dirty="0">
                <a:latin typeface="Calibri" panose="020F0502020204030204" pitchFamily="34" charset="0"/>
                <a:cs typeface="Calibri" panose="020F0502020204030204" pitchFamily="34" charset="0"/>
              </a:rPr>
              <a:t>порушенні вимоги ч. 8 </a:t>
            </a:r>
            <a:r>
              <a:rPr lang="uk-UA" sz="2000" dirty="0">
                <a:latin typeface="Calibri" panose="020F0502020204030204" pitchFamily="34" charset="0"/>
                <a:cs typeface="Calibri" panose="020F0502020204030204" pitchFamily="34" charset="0"/>
                <a:hlinkClick r:id="rId2" tooltip="Кримінальний процесуальний кодекс України; нормативно-правовий акт № 4651-VI від 13.04.2012"/>
              </a:rPr>
              <a:t>ст. 236 КПК </a:t>
            </a:r>
            <a:r>
              <a:rPr lang="uk-UA" sz="2000" dirty="0">
                <a:latin typeface="Calibri" panose="020F0502020204030204" pitchFamily="34" charset="0"/>
                <a:cs typeface="Calibri" panose="020F0502020204030204" pitchFamily="34" charset="0"/>
              </a:rPr>
              <a:t>, оскільки не було роз'яснено та забезпечено право присутніх при обшуку осіб, робити заяви, які підлягають занесенню до протоколу. Крім того, істотно порушені права обвинуваченого, оскільки у порушення вимог ч. 3 </a:t>
            </a:r>
            <a:r>
              <a:rPr lang="uk-UA" sz="2000" dirty="0">
                <a:latin typeface="Calibri" panose="020F0502020204030204" pitchFamily="34" charset="0"/>
                <a:cs typeface="Calibri" panose="020F0502020204030204" pitchFamily="34" charset="0"/>
                <a:hlinkClick r:id="rId3" tooltip="Кримінальний процесуальний кодекс України; нормативно-правовий акт № 4651-VI від 13.04.2012"/>
              </a:rPr>
              <a:t>ст. 223 КПК</a:t>
            </a:r>
            <a:r>
              <a:rPr lang="uk-UA" sz="2000" dirty="0">
                <a:latin typeface="Calibri" panose="020F0502020204030204" pitchFamily="34" charset="0"/>
                <a:cs typeface="Calibri" panose="020F0502020204030204" pitchFamily="34" charset="0"/>
              </a:rPr>
              <a:t>, слідчим не було роз'яснено йому та іншим особам, які були присутні при обшуку і чиї права та законні інтереси були або могли бути обмеженні або порушенні, їх процесуальних прав та обов'язків, та встановлену законом відповідальність, Їхні підписи про роз'яснення їм прав та обов'язків, у протоколі обшуку відсутні</a:t>
            </a:r>
            <a:r>
              <a:rPr lang="uk-UA" sz="2000" dirty="0" smtClean="0">
                <a:latin typeface="Calibri" panose="020F0502020204030204" pitchFamily="34" charset="0"/>
                <a:cs typeface="Calibri" panose="020F0502020204030204" pitchFamily="34" charset="0"/>
              </a:rPr>
              <a:t>.</a:t>
            </a:r>
          </a:p>
          <a:p>
            <a:pPr algn="just"/>
            <a:r>
              <a:rPr lang="uk-UA" sz="2000" dirty="0">
                <a:latin typeface="Calibri" panose="020F0502020204030204" pitchFamily="34" charset="0"/>
                <a:cs typeface="Calibri" panose="020F0502020204030204" pitchFamily="34" charset="0"/>
              </a:rPr>
              <a:t>	</a:t>
            </a:r>
            <a:r>
              <a:rPr lang="uk-UA" sz="2000" dirty="0" smtClean="0">
                <a:latin typeface="Calibri" panose="020F0502020204030204" pitchFamily="34" charset="0"/>
                <a:cs typeface="Calibri" panose="020F0502020204030204" pitchFamily="34" charset="0"/>
              </a:rPr>
              <a:t>В </a:t>
            </a:r>
            <a:r>
              <a:rPr lang="uk-UA" sz="2000" dirty="0">
                <a:latin typeface="Calibri" panose="020F0502020204030204" pitchFamily="34" charset="0"/>
                <a:cs typeface="Calibri" panose="020F0502020204030204" pitchFamily="34" charset="0"/>
              </a:rPr>
              <a:t>суді було встановлено, що слідчий, записаний в протоколі, не був присутній при обшуку.</a:t>
            </a:r>
          </a:p>
        </p:txBody>
      </p:sp>
      <p:sp>
        <p:nvSpPr>
          <p:cNvPr id="7" name="Прямокутник 6"/>
          <p:cNvSpPr/>
          <p:nvPr/>
        </p:nvSpPr>
        <p:spPr>
          <a:xfrm>
            <a:off x="2377440" y="249424"/>
            <a:ext cx="7985760" cy="369332"/>
          </a:xfrm>
          <a:prstGeom prst="rect">
            <a:avLst/>
          </a:prstGeom>
        </p:spPr>
        <p:txBody>
          <a:bodyPr wrap="square">
            <a:spAutoFit/>
          </a:bodyPr>
          <a:lstStyle/>
          <a:p>
            <a:r>
              <a:rPr lang="ru-RU" dirty="0">
                <a:solidFill>
                  <a:srgbClr val="000000"/>
                </a:solidFill>
                <a:latin typeface="Times New Roman" panose="02020603050405020304" pitchFamily="18" charset="0"/>
              </a:rPr>
              <a:t>14 </a:t>
            </a:r>
            <a:r>
              <a:rPr lang="ru-RU" dirty="0" err="1">
                <a:solidFill>
                  <a:srgbClr val="000000"/>
                </a:solidFill>
                <a:latin typeface="Times New Roman" panose="02020603050405020304" pitchFamily="18" charset="0"/>
              </a:rPr>
              <a:t>вересня</a:t>
            </a:r>
            <a:r>
              <a:rPr lang="ru-RU" dirty="0">
                <a:solidFill>
                  <a:srgbClr val="000000"/>
                </a:solidFill>
                <a:latin typeface="Times New Roman" panose="02020603050405020304" pitchFamily="18" charset="0"/>
              </a:rPr>
              <a:t> 2015 року         </a:t>
            </a:r>
            <a:r>
              <a:rPr lang="ru-RU" dirty="0" err="1">
                <a:solidFill>
                  <a:srgbClr val="000000"/>
                </a:solidFill>
                <a:latin typeface="Times New Roman" panose="02020603050405020304" pitchFamily="18" charset="0"/>
              </a:rPr>
              <a:t>Ленінський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районний</a:t>
            </a:r>
            <a:r>
              <a:rPr lang="ru-RU" dirty="0">
                <a:solidFill>
                  <a:srgbClr val="000000"/>
                </a:solidFill>
                <a:latin typeface="Times New Roman" panose="02020603050405020304" pitchFamily="18" charset="0"/>
              </a:rPr>
              <a:t> суд м. </a:t>
            </a:r>
            <a:r>
              <a:rPr lang="ru-RU" dirty="0" err="1">
                <a:solidFill>
                  <a:srgbClr val="000000"/>
                </a:solidFill>
                <a:latin typeface="Times New Roman" panose="02020603050405020304" pitchFamily="18" charset="0"/>
              </a:rPr>
              <a:t>Дніпропетровська</a:t>
            </a:r>
            <a:endParaRPr lang="uk-UA" dirty="0"/>
          </a:p>
        </p:txBody>
      </p:sp>
      <p:sp>
        <p:nvSpPr>
          <p:cNvPr id="8" name="Прямокутник 7"/>
          <p:cNvSpPr/>
          <p:nvPr/>
        </p:nvSpPr>
        <p:spPr>
          <a:xfrm>
            <a:off x="335232" y="249424"/>
            <a:ext cx="1223412" cy="369332"/>
          </a:xfrm>
          <a:prstGeom prst="rect">
            <a:avLst/>
          </a:prstGeom>
        </p:spPr>
        <p:txBody>
          <a:bodyPr wrap="none">
            <a:spAutoFit/>
          </a:bodyPr>
          <a:lstStyle/>
          <a:p>
            <a:r>
              <a:rPr lang="uk-UA" b="1" dirty="0">
                <a:solidFill>
                  <a:srgbClr val="FF0000"/>
                </a:solidFill>
              </a:rPr>
              <a:t>50198426</a:t>
            </a:r>
          </a:p>
        </p:txBody>
      </p:sp>
    </p:spTree>
    <p:extLst>
      <p:ext uri="{BB962C8B-B14F-4D97-AF65-F5344CB8AC3E}">
        <p14:creationId xmlns:p14="http://schemas.microsoft.com/office/powerpoint/2010/main" val="286956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825" y="154210"/>
            <a:ext cx="8911687" cy="683990"/>
          </a:xfrm>
          <a:noFill/>
        </p:spPr>
        <p:txBody>
          <a:bodyPr/>
          <a:lstStyle/>
          <a:p>
            <a:r>
              <a:rPr lang="uk-UA" dirty="0" smtClean="0"/>
              <a:t>Огляд (</a:t>
            </a:r>
            <a:r>
              <a:rPr lang="uk-UA" dirty="0" err="1" smtClean="0"/>
              <a:t>ст.237</a:t>
            </a:r>
            <a:r>
              <a:rPr lang="uk-UA" dirty="0" smtClean="0"/>
              <a:t> </a:t>
            </a:r>
            <a:r>
              <a:rPr lang="uk-UA" dirty="0" err="1" smtClean="0"/>
              <a:t>КПК</a:t>
            </a:r>
            <a:r>
              <a:rPr lang="uk-UA" dirty="0" smtClean="0"/>
              <a:t> України)</a:t>
            </a:r>
            <a:endParaRPr lang="uk-UA" dirty="0"/>
          </a:p>
        </p:txBody>
      </p:sp>
      <p:sp>
        <p:nvSpPr>
          <p:cNvPr id="3" name="Объект 2"/>
          <p:cNvSpPr>
            <a:spLocks noGrp="1"/>
          </p:cNvSpPr>
          <p:nvPr>
            <p:ph idx="1"/>
          </p:nvPr>
        </p:nvSpPr>
        <p:spPr>
          <a:xfrm>
            <a:off x="540656" y="838200"/>
            <a:ext cx="11416211" cy="5410200"/>
          </a:xfrm>
        </p:spPr>
        <p:txBody>
          <a:bodyPr>
            <a:noAutofit/>
          </a:bodyPr>
          <a:lstStyle/>
          <a:p>
            <a:pPr fontAlgn="base"/>
            <a:r>
              <a:rPr lang="uk-U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Мета - </a:t>
            </a:r>
            <a:r>
              <a:rPr lang="uk-UA" sz="1800" b="1" dirty="0">
                <a:solidFill>
                  <a:schemeClr val="tx1"/>
                </a:solidFill>
                <a:latin typeface="Tahoma" panose="020B0604030504040204" pitchFamily="34" charset="0"/>
                <a:ea typeface="Tahoma" panose="020B0604030504040204" pitchFamily="34" charset="0"/>
                <a:cs typeface="Tahoma" panose="020B0604030504040204" pitchFamily="34" charset="0"/>
              </a:rPr>
              <a:t>виявлення та фіксації відомостей щодо обставин вчинення кримінального правопорушення </a:t>
            </a:r>
            <a:r>
              <a:rPr lang="uk-UA" sz="1800" dirty="0">
                <a:solidFill>
                  <a:schemeClr val="tx1"/>
                </a:solidFill>
                <a:latin typeface="Tahoma" panose="020B0604030504040204" pitchFamily="34" charset="0"/>
                <a:ea typeface="Tahoma" panose="020B0604030504040204" pitchFamily="34" charset="0"/>
                <a:cs typeface="Tahoma" panose="020B0604030504040204" pitchFamily="34" charset="0"/>
              </a:rPr>
              <a:t>слідчий, прокурор проводять огляд місцевості, приміщення, речей та документів.</a:t>
            </a:r>
          </a:p>
          <a:p>
            <a:pPr fontAlgn="base"/>
            <a:r>
              <a:rPr lang="uk-U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Огляд </a:t>
            </a:r>
            <a:r>
              <a:rPr lang="uk-UA" sz="1800" dirty="0">
                <a:solidFill>
                  <a:schemeClr val="tx1"/>
                </a:solidFill>
                <a:latin typeface="Tahoma" panose="020B0604030504040204" pitchFamily="34" charset="0"/>
                <a:ea typeface="Tahoma" panose="020B0604030504040204" pitchFamily="34" charset="0"/>
                <a:cs typeface="Tahoma" panose="020B0604030504040204" pitchFamily="34" charset="0"/>
              </a:rPr>
              <a:t>житла чи іншого володіння особи здійснюється згідно з правилами цього Кодексу, передбаченими для обшуку житла чи іншого володіння особи.</a:t>
            </a:r>
          </a:p>
          <a:p>
            <a:pPr fontAlgn="base"/>
            <a:r>
              <a:rPr lang="uk-U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Для </a:t>
            </a:r>
            <a:r>
              <a:rPr lang="uk-UA" sz="1800" dirty="0">
                <a:solidFill>
                  <a:schemeClr val="tx1"/>
                </a:solidFill>
                <a:latin typeface="Tahoma" panose="020B0604030504040204" pitchFamily="34" charset="0"/>
                <a:ea typeface="Tahoma" panose="020B0604030504040204" pitchFamily="34" charset="0"/>
                <a:cs typeface="Tahoma" panose="020B0604030504040204" pitchFamily="34" charset="0"/>
              </a:rPr>
              <a:t>участі в огляді може бути запрошений потерпілий, підозрюваний, захисник, законний представник та інші учасники кримінального провадження. З метою одержання допомоги з питань, що потребують спеціальних знань, слідчий, прокурор для участі в огляді може запросити спеціалістів.</a:t>
            </a:r>
          </a:p>
          <a:p>
            <a:pPr fontAlgn="base"/>
            <a:r>
              <a:rPr lang="uk-U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1800" dirty="0">
                <a:solidFill>
                  <a:schemeClr val="tx1"/>
                </a:solidFill>
                <a:latin typeface="Tahoma" panose="020B0604030504040204" pitchFamily="34" charset="0"/>
                <a:ea typeface="Tahoma" panose="020B0604030504040204" pitchFamily="34" charset="0"/>
                <a:cs typeface="Tahoma" panose="020B0604030504040204" pitchFamily="34" charset="0"/>
              </a:rPr>
              <a:t>При проведенні огляду дозволяється вилучення </a:t>
            </a:r>
            <a:r>
              <a:rPr lang="uk-UA" sz="1800" b="1" u="sng" dirty="0">
                <a:solidFill>
                  <a:schemeClr val="tx1"/>
                </a:solidFill>
                <a:latin typeface="Tahoma" panose="020B0604030504040204" pitchFamily="34" charset="0"/>
                <a:ea typeface="Tahoma" panose="020B0604030504040204" pitchFamily="34" charset="0"/>
                <a:cs typeface="Tahoma" panose="020B0604030504040204" pitchFamily="34" charset="0"/>
              </a:rPr>
              <a:t>лише речей і документів</a:t>
            </a:r>
            <a:r>
              <a:rPr lang="uk-UA" sz="1800" dirty="0">
                <a:solidFill>
                  <a:schemeClr val="tx1"/>
                </a:solidFill>
                <a:latin typeface="Tahoma" panose="020B0604030504040204" pitchFamily="34" charset="0"/>
                <a:ea typeface="Tahoma" panose="020B0604030504040204" pitchFamily="34" charset="0"/>
                <a:cs typeface="Tahoma" panose="020B0604030504040204" pitchFamily="34" charset="0"/>
              </a:rPr>
              <a:t>, які мають значення для кримінального провадження, та речей, вилучених з обігу. Усі вилучені речі і документи підлягають негайному огляду і опечатуванню із завіренням підписами осіб, які брали участь у проведенні огляду. У разі якщо огляд речей і документів на місці здійснити неможливо або їх огляд пов’язаний з ускладненнями, вони тимчасово опечатуються і зберігаються у такому вигляді доти, доки не буде здійснено їх остаточні огляд і опечатування.</a:t>
            </a:r>
          </a:p>
          <a:p>
            <a:pPr fontAlgn="base"/>
            <a:r>
              <a:rPr lang="uk-UA"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При огляді слідчий, прокурор або за їх дорученням залучений спеціаліст має право проводити вимірювання, фотографування, звуко - чи відеозапис, складати плани і схеми, виготовляти графічні зображення оглянутого місця чи окремих речей, виготовляти відбитки та зліпки, оглядати і вилучати речі і документи, які мають значення для кримінального провадження. </a:t>
            </a:r>
            <a:endParaRPr lang="uk-UA"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21</a:t>
            </a:fld>
            <a:endParaRPr lang="ru-RU"/>
          </a:p>
        </p:txBody>
      </p:sp>
    </p:spTree>
    <p:extLst>
      <p:ext uri="{BB962C8B-B14F-4D97-AF65-F5344CB8AC3E}">
        <p14:creationId xmlns:p14="http://schemas.microsoft.com/office/powerpoint/2010/main" val="82413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0775E251-F7C5-40FD-933B-ECAFD4B5CBF4}" type="slidenum">
              <a:rPr lang="ru-RU" smtClean="0"/>
              <a:pPr/>
              <a:t>22</a:t>
            </a:fld>
            <a:endParaRPr lang="ru-RU"/>
          </a:p>
        </p:txBody>
      </p:sp>
      <p:sp>
        <p:nvSpPr>
          <p:cNvPr id="5" name="Прямокутник 4"/>
          <p:cNvSpPr/>
          <p:nvPr/>
        </p:nvSpPr>
        <p:spPr>
          <a:xfrm>
            <a:off x="3660137" y="178917"/>
            <a:ext cx="5446491" cy="369332"/>
          </a:xfrm>
          <a:prstGeom prst="rect">
            <a:avLst/>
          </a:prstGeom>
        </p:spPr>
        <p:txBody>
          <a:bodyPr wrap="none">
            <a:spAutoFit/>
          </a:bodyPr>
          <a:lstStyle/>
          <a:p>
            <a:r>
              <a:rPr lang="uk-UA" b="1" dirty="0">
                <a:solidFill>
                  <a:srgbClr val="000000"/>
                </a:solidFill>
                <a:latin typeface="Times New Roman" panose="02020603050405020304" pitchFamily="18" charset="0"/>
              </a:rPr>
              <a:t>АПЕЛЯЦІЙНИЙ СУД ХЕРСОНСЬКОЇ </a:t>
            </a:r>
            <a:r>
              <a:rPr lang="uk-UA" b="1" dirty="0" smtClean="0">
                <a:solidFill>
                  <a:srgbClr val="000000"/>
                </a:solidFill>
                <a:latin typeface="Times New Roman" panose="02020603050405020304" pitchFamily="18" charset="0"/>
              </a:rPr>
              <a:t>ОБЛАСТІ</a:t>
            </a:r>
          </a:p>
        </p:txBody>
      </p:sp>
      <p:sp>
        <p:nvSpPr>
          <p:cNvPr id="6" name="Прямокутник 5"/>
          <p:cNvSpPr/>
          <p:nvPr/>
        </p:nvSpPr>
        <p:spPr>
          <a:xfrm>
            <a:off x="276568" y="178917"/>
            <a:ext cx="1787669" cy="523220"/>
          </a:xfrm>
          <a:prstGeom prst="rect">
            <a:avLst/>
          </a:prstGeom>
        </p:spPr>
        <p:txBody>
          <a:bodyPr wrap="none">
            <a:spAutoFit/>
          </a:bodyPr>
          <a:lstStyle/>
          <a:p>
            <a:r>
              <a:rPr lang="en-US" sz="2800" b="1" dirty="0">
                <a:solidFill>
                  <a:srgbClr val="FF0000"/>
                </a:solidFill>
              </a:rPr>
              <a:t>43404703</a:t>
            </a:r>
            <a:endParaRPr lang="uk-UA" sz="2800" b="1" dirty="0">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13" y="702137"/>
            <a:ext cx="10718732" cy="6048000"/>
          </a:xfrm>
          <a:prstGeom prst="rect">
            <a:avLst/>
          </a:prstGeom>
        </p:spPr>
      </p:pic>
    </p:spTree>
    <p:extLst>
      <p:ext uri="{BB962C8B-B14F-4D97-AF65-F5344CB8AC3E}">
        <p14:creationId xmlns:p14="http://schemas.microsoft.com/office/powerpoint/2010/main" val="426832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fld id="{0775E251-F7C5-40FD-933B-ECAFD4B5CBF4}" type="slidenum">
              <a:rPr lang="ru-RU" smtClean="0"/>
              <a:pPr/>
              <a:t>23</a:t>
            </a:fld>
            <a:endParaRPr lang="ru-RU"/>
          </a:p>
        </p:txBody>
      </p:sp>
      <p:sp>
        <p:nvSpPr>
          <p:cNvPr id="5" name="Прямокутник 4"/>
          <p:cNvSpPr/>
          <p:nvPr/>
        </p:nvSpPr>
        <p:spPr>
          <a:xfrm>
            <a:off x="213312" y="205042"/>
            <a:ext cx="1787669" cy="523220"/>
          </a:xfrm>
          <a:prstGeom prst="rect">
            <a:avLst/>
          </a:prstGeom>
        </p:spPr>
        <p:txBody>
          <a:bodyPr wrap="none">
            <a:spAutoFit/>
          </a:bodyPr>
          <a:lstStyle/>
          <a:p>
            <a:r>
              <a:rPr lang="uk-UA" sz="2800" b="1" dirty="0">
                <a:solidFill>
                  <a:srgbClr val="FF0000"/>
                </a:solidFill>
              </a:rPr>
              <a:t>52933925</a:t>
            </a:r>
          </a:p>
        </p:txBody>
      </p:sp>
      <p:sp>
        <p:nvSpPr>
          <p:cNvPr id="6" name="Прямокутник 5"/>
          <p:cNvSpPr/>
          <p:nvPr/>
        </p:nvSpPr>
        <p:spPr>
          <a:xfrm>
            <a:off x="1541417" y="205042"/>
            <a:ext cx="9666513" cy="369332"/>
          </a:xfrm>
          <a:prstGeom prst="rect">
            <a:avLst/>
          </a:prstGeom>
        </p:spPr>
        <p:txBody>
          <a:bodyPr wrap="square">
            <a:spAutoFit/>
          </a:bodyPr>
          <a:lstStyle/>
          <a:p>
            <a:pPr algn="ctr"/>
            <a:r>
              <a:rPr lang="ru-RU" b="1" dirty="0" err="1" smtClean="0">
                <a:solidFill>
                  <a:srgbClr val="000000"/>
                </a:solidFill>
                <a:latin typeface="Times New Roman" panose="02020603050405020304" pitchFamily="18" charset="0"/>
              </a:rPr>
              <a:t>Вищий</a:t>
            </a:r>
            <a:r>
              <a:rPr lang="ru-RU" b="1" dirty="0" smtClean="0">
                <a:solidFill>
                  <a:srgbClr val="000000"/>
                </a:solidFill>
                <a:latin typeface="Times New Roman" panose="02020603050405020304" pitchFamily="18" charset="0"/>
              </a:rPr>
              <a:t> </a:t>
            </a:r>
            <a:r>
              <a:rPr lang="ru-RU" b="1" dirty="0" err="1" smtClean="0">
                <a:solidFill>
                  <a:srgbClr val="000000"/>
                </a:solidFill>
                <a:latin typeface="Times New Roman" panose="02020603050405020304" pitchFamily="18" charset="0"/>
              </a:rPr>
              <a:t>спеціалізований</a:t>
            </a:r>
            <a:r>
              <a:rPr lang="ru-RU" b="1" dirty="0" smtClean="0">
                <a:solidFill>
                  <a:srgbClr val="000000"/>
                </a:solidFill>
                <a:latin typeface="Times New Roman" panose="02020603050405020304" pitchFamily="18" charset="0"/>
              </a:rPr>
              <a:t> суд </a:t>
            </a:r>
            <a:r>
              <a:rPr lang="ru-RU" b="1" dirty="0" err="1" smtClean="0">
                <a:solidFill>
                  <a:srgbClr val="000000"/>
                </a:solidFill>
                <a:latin typeface="Times New Roman" panose="02020603050405020304" pitchFamily="18" charset="0"/>
              </a:rPr>
              <a:t>Україниз</a:t>
            </a:r>
            <a:r>
              <a:rPr lang="ru-RU" b="1" dirty="0" smtClean="0">
                <a:solidFill>
                  <a:srgbClr val="000000"/>
                </a:solidFill>
                <a:latin typeface="Times New Roman" panose="02020603050405020304" pitchFamily="18" charset="0"/>
              </a:rPr>
              <a:t> </a:t>
            </a:r>
            <a:r>
              <a:rPr lang="ru-RU" b="1" dirty="0" err="1" smtClean="0">
                <a:solidFill>
                  <a:srgbClr val="000000"/>
                </a:solidFill>
                <a:latin typeface="Times New Roman" panose="02020603050405020304" pitchFamily="18" charset="0"/>
              </a:rPr>
              <a:t>розгляду</a:t>
            </a:r>
            <a:r>
              <a:rPr lang="ru-RU" b="1" dirty="0" smtClean="0">
                <a:solidFill>
                  <a:srgbClr val="000000"/>
                </a:solidFill>
                <a:latin typeface="Times New Roman" panose="02020603050405020304" pitchFamily="18" charset="0"/>
              </a:rPr>
              <a:t> </a:t>
            </a:r>
            <a:r>
              <a:rPr lang="ru-RU" b="1" dirty="0" err="1" smtClean="0">
                <a:solidFill>
                  <a:srgbClr val="000000"/>
                </a:solidFill>
                <a:latin typeface="Times New Roman" panose="02020603050405020304" pitchFamily="18" charset="0"/>
              </a:rPr>
              <a:t>цивільних</a:t>
            </a:r>
            <a:r>
              <a:rPr lang="ru-RU" b="1" dirty="0" smtClean="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і </a:t>
            </a:r>
            <a:r>
              <a:rPr lang="ru-RU" b="1" dirty="0" err="1">
                <a:solidFill>
                  <a:srgbClr val="000000"/>
                </a:solidFill>
                <a:latin typeface="Times New Roman" panose="02020603050405020304" pitchFamily="18" charset="0"/>
              </a:rPr>
              <a:t>кримінальних</a:t>
            </a:r>
            <a:r>
              <a:rPr lang="ru-RU" b="1" dirty="0">
                <a:solidFill>
                  <a:srgbClr val="000000"/>
                </a:solidFill>
                <a:latin typeface="Times New Roman" panose="02020603050405020304" pitchFamily="18" charset="0"/>
              </a:rPr>
              <a:t> справ</a:t>
            </a:r>
            <a:endParaRPr lang="ru-RU" b="0" i="0" dirty="0">
              <a:solidFill>
                <a:srgbClr val="000000"/>
              </a:solidFill>
              <a:effectLst/>
              <a:latin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800" y="651076"/>
            <a:ext cx="9364064" cy="6084000"/>
          </a:xfrm>
          <a:prstGeom prst="rect">
            <a:avLst/>
          </a:prstGeom>
        </p:spPr>
      </p:pic>
    </p:spTree>
    <p:extLst>
      <p:ext uri="{BB962C8B-B14F-4D97-AF65-F5344CB8AC3E}">
        <p14:creationId xmlns:p14="http://schemas.microsoft.com/office/powerpoint/2010/main" val="2128171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 y="283436"/>
            <a:ext cx="12191999"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dirty="0">
                <a:solidFill>
                  <a:schemeClr val="tx1"/>
                </a:solidFill>
                <a:latin typeface="Tahoma" panose="020B0604030504040204" pitchFamily="34" charset="0"/>
              </a:rPr>
              <a:t>Документи обвинувачення</a:t>
            </a:r>
          </a:p>
        </p:txBody>
      </p:sp>
      <p:sp>
        <p:nvSpPr>
          <p:cNvPr id="10243" name="Прямоугольник 2"/>
          <p:cNvSpPr>
            <a:spLocks noChangeArrowheads="1"/>
          </p:cNvSpPr>
          <p:nvPr/>
        </p:nvSpPr>
        <p:spPr bwMode="auto">
          <a:xfrm>
            <a:off x="822894" y="980685"/>
            <a:ext cx="10998200" cy="58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Рапорт про виявлення кримінального правопорушення</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Постанова про проведення контролю за вчиненням злочину у формі </a:t>
            </a:r>
            <a:r>
              <a:rPr lang="uk-UA" altLang="ru-RU" sz="2000" dirty="0" err="1">
                <a:solidFill>
                  <a:schemeClr val="tx1"/>
                </a:solidFill>
                <a:latin typeface="Tahoma" panose="020B0604030504040204" pitchFamily="34" charset="0"/>
              </a:rPr>
              <a:t>ОЗ</a:t>
            </a:r>
            <a:endParaRPr lang="uk-UA" altLang="ru-RU" sz="2000" dirty="0">
              <a:solidFill>
                <a:schemeClr val="tx1"/>
              </a:solidFill>
              <a:latin typeface="Tahoma" panose="020B0604030504040204" pitchFamily="34" charset="0"/>
            </a:endParaRP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Доручення слідчого на проведення </a:t>
            </a:r>
            <a:r>
              <a:rPr lang="uk-UA" altLang="ru-RU" sz="2000" dirty="0" err="1">
                <a:solidFill>
                  <a:schemeClr val="tx1"/>
                </a:solidFill>
                <a:latin typeface="Tahoma" panose="020B0604030504040204" pitchFamily="34" charset="0"/>
              </a:rPr>
              <a:t>ОЗ</a:t>
            </a:r>
            <a:endParaRPr lang="uk-UA" altLang="ru-RU" sz="2000" dirty="0">
              <a:solidFill>
                <a:schemeClr val="tx1"/>
              </a:solidFill>
              <a:latin typeface="Tahoma" panose="020B0604030504040204" pitchFamily="34" charset="0"/>
            </a:endParaRP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Постанова про використання заздалегідь ідентифікованих (помічених) засобів</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огляду (і помітки) грошових коштів</a:t>
            </a:r>
          </a:p>
          <a:p>
            <a:pPr>
              <a:lnSpc>
                <a:spcPct val="150000"/>
              </a:lnSpc>
              <a:spcBef>
                <a:spcPts val="600"/>
              </a:spcBef>
              <a:buClrTx/>
              <a:buSzTx/>
              <a:buFont typeface="Wingdings" panose="05000000000000000000" pitchFamily="2" charset="2"/>
              <a:buChar char="v"/>
            </a:pPr>
            <a:r>
              <a:rPr lang="uk-UA" altLang="ru-RU" sz="2000" dirty="0" smtClean="0">
                <a:solidFill>
                  <a:schemeClr val="tx1"/>
                </a:solidFill>
                <a:latin typeface="Tahoma" panose="020B0604030504040204" pitchFamily="34" charset="0"/>
              </a:rPr>
              <a:t>Акт</a:t>
            </a:r>
            <a:r>
              <a:rPr lang="en-US" altLang="ru-RU" sz="2000" dirty="0" smtClean="0">
                <a:solidFill>
                  <a:schemeClr val="tx1"/>
                </a:solidFill>
                <a:latin typeface="Tahoma" panose="020B0604030504040204" pitchFamily="34" charset="0"/>
              </a:rPr>
              <a:t>/</a:t>
            </a:r>
            <a:r>
              <a:rPr lang="uk-UA" altLang="ru-RU" sz="2000" dirty="0" smtClean="0">
                <a:solidFill>
                  <a:schemeClr val="tx1"/>
                </a:solidFill>
                <a:latin typeface="Tahoma" panose="020B0604030504040204" pitchFamily="34" charset="0"/>
              </a:rPr>
              <a:t>протокол огляду </a:t>
            </a:r>
            <a:r>
              <a:rPr lang="uk-UA" altLang="ru-RU" sz="2000" dirty="0">
                <a:solidFill>
                  <a:schemeClr val="tx1"/>
                </a:solidFill>
                <a:latin typeface="Tahoma" panose="020B0604030504040204" pitchFamily="34" charset="0"/>
              </a:rPr>
              <a:t>покупця</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про проведення</a:t>
            </a:r>
            <a:r>
              <a:rPr lang="ru-RU" altLang="ru-RU" sz="2000" dirty="0">
                <a:solidFill>
                  <a:schemeClr val="tx1"/>
                </a:solidFill>
                <a:latin typeface="Tahoma" panose="020B0604030504040204" pitchFamily="34" charset="0"/>
              </a:rPr>
              <a:t> </a:t>
            </a:r>
            <a:r>
              <a:rPr lang="ru-RU" altLang="ru-RU" sz="2000" dirty="0" err="1">
                <a:solidFill>
                  <a:schemeClr val="tx1"/>
                </a:solidFill>
                <a:latin typeface="Tahoma" panose="020B0604030504040204" pitchFamily="34" charset="0"/>
              </a:rPr>
              <a:t>НСРД</a:t>
            </a:r>
            <a:r>
              <a:rPr lang="ru-RU" altLang="ru-RU" sz="2000" dirty="0">
                <a:solidFill>
                  <a:schemeClr val="tx1"/>
                </a:solidFill>
                <a:latin typeface="Tahoma" panose="020B0604030504040204" pitchFamily="34" charset="0"/>
              </a:rPr>
              <a:t>  (про </a:t>
            </a:r>
            <a:r>
              <a:rPr lang="uk-UA" altLang="ru-RU" sz="2000" dirty="0">
                <a:solidFill>
                  <a:schemeClr val="tx1"/>
                </a:solidFill>
                <a:latin typeface="Tahoma" panose="020B0604030504040204" pitchFamily="34" charset="0"/>
              </a:rPr>
              <a:t>результати контролю за вчиненням злочину)</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огляду місця події</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про результати </a:t>
            </a:r>
            <a:r>
              <a:rPr lang="uk-UA" altLang="ru-RU" sz="2000" dirty="0" smtClean="0">
                <a:solidFill>
                  <a:schemeClr val="tx1"/>
                </a:solidFill>
                <a:latin typeface="Tahoma" panose="020B0604030504040204" pitchFamily="34" charset="0"/>
              </a:rPr>
              <a:t>аудіо-</a:t>
            </a:r>
            <a:r>
              <a:rPr lang="uk-UA" altLang="ru-RU" sz="2000" dirty="0" err="1" smtClean="0">
                <a:solidFill>
                  <a:schemeClr val="tx1"/>
                </a:solidFill>
                <a:latin typeface="Tahoma" panose="020B0604030504040204" pitchFamily="34" charset="0"/>
              </a:rPr>
              <a:t>відеоконтролю</a:t>
            </a:r>
            <a:r>
              <a:rPr lang="uk-UA" altLang="ru-RU" sz="2000" dirty="0" smtClean="0">
                <a:solidFill>
                  <a:schemeClr val="tx1"/>
                </a:solidFill>
                <a:latin typeface="Tahoma" panose="020B0604030504040204" pitchFamily="34" charset="0"/>
              </a:rPr>
              <a:t> </a:t>
            </a:r>
            <a:r>
              <a:rPr lang="uk-UA" altLang="ru-RU" sz="2000" dirty="0">
                <a:solidFill>
                  <a:schemeClr val="tx1"/>
                </a:solidFill>
                <a:latin typeface="Tahoma" panose="020B0604030504040204" pitchFamily="34" charset="0"/>
              </a:rPr>
              <a:t>особи</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добровільної видачі</a:t>
            </a:r>
          </a:p>
          <a:p>
            <a:pPr>
              <a:lnSpc>
                <a:spcPct val="150000"/>
              </a:lnSpc>
              <a:spcBef>
                <a:spcPts val="60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огляду (обшуку) продавця</a:t>
            </a:r>
          </a:p>
        </p:txBody>
      </p:sp>
      <p:sp>
        <p:nvSpPr>
          <p:cNvPr id="5" name="Номер слайда 4"/>
          <p:cNvSpPr>
            <a:spLocks noGrp="1"/>
          </p:cNvSpPr>
          <p:nvPr>
            <p:ph type="sldNum" sz="quarter" idx="12"/>
          </p:nvPr>
        </p:nvSpPr>
        <p:spPr/>
        <p:txBody>
          <a:bodyPr/>
          <a:lstStyle/>
          <a:p>
            <a:fld id="{0775E251-F7C5-40FD-933B-ECAFD4B5CBF4}" type="slidenum">
              <a:rPr lang="ru-RU" smtClean="0"/>
              <a:pPr/>
              <a:t>24</a:t>
            </a:fld>
            <a:endParaRPr lang="ru-RU"/>
          </a:p>
        </p:txBody>
      </p:sp>
    </p:spTree>
    <p:extLst>
      <p:ext uri="{BB962C8B-B14F-4D97-AF65-F5344CB8AC3E}">
        <p14:creationId xmlns:p14="http://schemas.microsoft.com/office/powerpoint/2010/main" val="453260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140823" y="263739"/>
            <a:ext cx="10266218"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dirty="0">
                <a:solidFill>
                  <a:schemeClr val="tx1"/>
                </a:solidFill>
                <a:latin typeface="Tahoma" panose="020B0604030504040204" pitchFamily="34" charset="0"/>
              </a:rPr>
              <a:t>Документи </a:t>
            </a:r>
            <a:r>
              <a:rPr lang="uk-UA" altLang="ru-RU" sz="2400" dirty="0" smtClean="0">
                <a:solidFill>
                  <a:schemeClr val="tx1"/>
                </a:solidFill>
                <a:latin typeface="Tahoma" panose="020B0604030504040204" pitchFamily="34" charset="0"/>
              </a:rPr>
              <a:t>обвинувачення</a:t>
            </a:r>
            <a:endParaRPr lang="uk-UA" altLang="ru-RU" sz="2400" dirty="0">
              <a:solidFill>
                <a:schemeClr val="tx1"/>
              </a:solidFill>
              <a:latin typeface="Tahoma" panose="020B0604030504040204" pitchFamily="34" charset="0"/>
            </a:endParaRPr>
          </a:p>
        </p:txBody>
      </p:sp>
      <p:sp>
        <p:nvSpPr>
          <p:cNvPr id="11267" name="Прямоугольник 2"/>
          <p:cNvSpPr>
            <a:spLocks noChangeArrowheads="1"/>
          </p:cNvSpPr>
          <p:nvPr/>
        </p:nvSpPr>
        <p:spPr bwMode="auto">
          <a:xfrm>
            <a:off x="831982" y="725702"/>
            <a:ext cx="10883900" cy="556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Висновок експерта (щодо наявності наркотичних засобів, психотропних речовин або прекурсорів</a:t>
            </a:r>
            <a:r>
              <a:rPr lang="uk-UA" altLang="ru-RU" sz="2000" dirty="0" smtClean="0">
                <a:solidFill>
                  <a:schemeClr val="tx1"/>
                </a:solidFill>
                <a:latin typeface="Tahoma" panose="020B0604030504040204" pitchFamily="34" charset="0"/>
              </a:rPr>
              <a:t>)</a:t>
            </a:r>
            <a:endParaRPr lang="uk-UA" altLang="ru-RU" sz="2000" dirty="0">
              <a:solidFill>
                <a:schemeClr val="tx1"/>
              </a:solidFill>
              <a:latin typeface="Tahoma" panose="020B0604030504040204" pitchFamily="34" charset="0"/>
            </a:endParaRP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Висновок експерта (дактилоскопічна експертиза)</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Висновок експерта (на наявність люмінофору на купюрах)</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огляду предметів</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Постанову про визнання речових доказів та передачу на зберігання</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Квитанція про прийняття на зберігання речових доказів</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Постанова про визнання, приєднання до кримінального провадження речових доказів та передачу їх на зберігання у касу фінансового сектору</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про перегляд матеріалів проведення </a:t>
            </a:r>
            <a:r>
              <a:rPr lang="uk-UA" altLang="ru-RU" sz="2000" dirty="0" err="1">
                <a:solidFill>
                  <a:schemeClr val="tx1"/>
                </a:solidFill>
                <a:latin typeface="Tahoma" panose="020B0604030504040204" pitchFamily="34" charset="0"/>
              </a:rPr>
              <a:t>НСРД</a:t>
            </a:r>
            <a:r>
              <a:rPr lang="uk-UA" altLang="ru-RU" sz="2000" dirty="0">
                <a:solidFill>
                  <a:schemeClr val="tx1"/>
                </a:solidFill>
                <a:latin typeface="Tahoma" panose="020B0604030504040204" pitchFamily="34" charset="0"/>
              </a:rPr>
              <a:t> </a:t>
            </a:r>
            <a:r>
              <a:rPr lang="uk-UA" altLang="ru-RU" sz="2000" dirty="0" smtClean="0">
                <a:solidFill>
                  <a:schemeClr val="tx1"/>
                </a:solidFill>
                <a:latin typeface="Tahoma" panose="020B0604030504040204" pitchFamily="34" charset="0"/>
              </a:rPr>
              <a:t>– аудіо - відео </a:t>
            </a:r>
            <a:r>
              <a:rPr lang="uk-UA" altLang="ru-RU" sz="2000" dirty="0">
                <a:solidFill>
                  <a:schemeClr val="tx1"/>
                </a:solidFill>
                <a:latin typeface="Tahoma" panose="020B0604030504040204" pitchFamily="34" charset="0"/>
              </a:rPr>
              <a:t>контроль особи</a:t>
            </a:r>
          </a:p>
          <a:p>
            <a:pPr>
              <a:lnSpc>
                <a:spcPct val="150000"/>
              </a:lnSpc>
              <a:spcBef>
                <a:spcPct val="0"/>
              </a:spcBef>
              <a:buClrTx/>
              <a:buSzTx/>
              <a:buFont typeface="Wingdings" panose="05000000000000000000" pitchFamily="2" charset="2"/>
              <a:buChar char="v"/>
            </a:pPr>
            <a:r>
              <a:rPr lang="uk-UA" altLang="ru-RU" sz="2000" dirty="0">
                <a:solidFill>
                  <a:schemeClr val="tx1"/>
                </a:solidFill>
                <a:latin typeface="Tahoma" panose="020B0604030504040204" pitchFamily="34" charset="0"/>
              </a:rPr>
              <a:t>Протокол про перегляд матеріалів проведення </a:t>
            </a:r>
            <a:r>
              <a:rPr lang="uk-UA" altLang="ru-RU" sz="2000" dirty="0" err="1">
                <a:solidFill>
                  <a:schemeClr val="tx1"/>
                </a:solidFill>
                <a:latin typeface="Tahoma" panose="020B0604030504040204" pitchFamily="34" charset="0"/>
              </a:rPr>
              <a:t>НСРД</a:t>
            </a:r>
            <a:r>
              <a:rPr lang="uk-UA" altLang="ru-RU" sz="2000" dirty="0">
                <a:solidFill>
                  <a:schemeClr val="tx1"/>
                </a:solidFill>
                <a:latin typeface="Tahoma" panose="020B0604030504040204" pitchFamily="34" charset="0"/>
              </a:rPr>
              <a:t> - спостереження за особою у публічно доступних місцях (з використанням відеозапису, фотографування тощо)</a:t>
            </a:r>
          </a:p>
        </p:txBody>
      </p:sp>
      <p:sp>
        <p:nvSpPr>
          <p:cNvPr id="5" name="Номер слайда 4"/>
          <p:cNvSpPr>
            <a:spLocks noGrp="1"/>
          </p:cNvSpPr>
          <p:nvPr>
            <p:ph type="sldNum" sz="quarter" idx="12"/>
          </p:nvPr>
        </p:nvSpPr>
        <p:spPr/>
        <p:txBody>
          <a:bodyPr/>
          <a:lstStyle/>
          <a:p>
            <a:fld id="{0775E251-F7C5-40FD-933B-ECAFD4B5CBF4}" type="slidenum">
              <a:rPr lang="ru-RU" smtClean="0"/>
              <a:pPr/>
              <a:t>25</a:t>
            </a:fld>
            <a:endParaRPr lang="ru-RU"/>
          </a:p>
        </p:txBody>
      </p:sp>
    </p:spTree>
    <p:extLst>
      <p:ext uri="{BB962C8B-B14F-4D97-AF65-F5344CB8AC3E}">
        <p14:creationId xmlns:p14="http://schemas.microsoft.com/office/powerpoint/2010/main" val="260218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5824"/>
            <a:ext cx="9853612" cy="1068009"/>
          </a:xfrm>
          <a:noFill/>
        </p:spPr>
        <p:txBody>
          <a:bodyPr>
            <a:normAutofit fontScale="90000"/>
          </a:bodyPr>
          <a:lstStyle/>
          <a:p>
            <a:r>
              <a:rPr lang="uk-UA" sz="3200" b="1" i="1" dirty="0" smtClean="0">
                <a:solidFill>
                  <a:schemeClr val="tx1"/>
                </a:solidFill>
              </a:rPr>
              <a:t>	</a:t>
            </a:r>
            <a:r>
              <a:rPr lang="uk-UA" sz="3200" b="1" i="1" dirty="0" smtClean="0">
                <a:solidFill>
                  <a:schemeClr val="tx1"/>
                </a:solidFill>
                <a:latin typeface="Tahoma" panose="020B0604030504040204" pitchFamily="34" charset="0"/>
                <a:ea typeface="Tahoma" panose="020B0604030504040204" pitchFamily="34" charset="0"/>
                <a:cs typeface="Tahoma" panose="020B0604030504040204" pitchFamily="34" charset="0"/>
              </a:rPr>
              <a:t>Оперативна </a:t>
            </a:r>
            <a:r>
              <a:rPr lang="uk-UA" sz="3200" b="1" i="1" dirty="0">
                <a:solidFill>
                  <a:schemeClr val="tx1"/>
                </a:solidFill>
                <a:latin typeface="Tahoma" panose="020B0604030504040204" pitchFamily="34" charset="0"/>
                <a:ea typeface="Tahoma" panose="020B0604030504040204" pitchFamily="34" charset="0"/>
                <a:cs typeface="Tahoma" panose="020B0604030504040204" pitchFamily="34" charset="0"/>
              </a:rPr>
              <a:t>закупка </a:t>
            </a:r>
            <a:r>
              <a:rPr lang="uk-UA" sz="2400" b="1" dirty="0">
                <a:solidFill>
                  <a:schemeClr val="tx1"/>
                </a:solidFill>
                <a:latin typeface="Tahoma" panose="020B0604030504040204" pitchFamily="34" charset="0"/>
                <a:ea typeface="Tahoma" panose="020B0604030504040204" pitchFamily="34" charset="0"/>
                <a:cs typeface="Tahoma" panose="020B0604030504040204" pitchFamily="34" charset="0"/>
              </a:rPr>
              <a:t>як вид </a:t>
            </a:r>
            <a:r>
              <a:rPr lang="ru-RU"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негласних</a:t>
            </a:r>
            <a:r>
              <a:rPr lang="ru-RU"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слідчих</a:t>
            </a:r>
            <a:r>
              <a:rPr lang="ru-RU"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розшукових</a:t>
            </a:r>
            <a:r>
              <a:rPr lang="ru-RU"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дій</a:t>
            </a:r>
            <a:r>
              <a:rPr lang="ru-RU"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400" b="1" dirty="0">
                <a:solidFill>
                  <a:schemeClr val="tx1"/>
                </a:solidFill>
                <a:latin typeface="Tahoma" panose="020B0604030504040204" pitchFamily="34" charset="0"/>
                <a:ea typeface="Tahoma" panose="020B0604030504040204" pitchFamily="34" charset="0"/>
                <a:cs typeface="Tahoma" panose="020B0604030504040204" pitchFamily="34" charset="0"/>
              </a:rPr>
              <a:t>(Глава 21 КПКУ</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2400" b="1" dirty="0">
                <a:solidFill>
                  <a:schemeClr val="tx1"/>
                </a:solidFill>
                <a:latin typeface="Tahoma" panose="020B0604030504040204" pitchFamily="34" charset="0"/>
                <a:ea typeface="Tahoma" panose="020B0604030504040204" pitchFamily="34" charset="0"/>
                <a:cs typeface="Tahoma" panose="020B0604030504040204" pitchFamily="34" charset="0"/>
              </a:rPr>
              <a:t>Інструкція НСРД).</a:t>
            </a:r>
          </a:p>
        </p:txBody>
      </p:sp>
      <p:sp>
        <p:nvSpPr>
          <p:cNvPr id="3" name="Объект 2"/>
          <p:cNvSpPr>
            <a:spLocks noGrp="1"/>
          </p:cNvSpPr>
          <p:nvPr>
            <p:ph idx="1"/>
          </p:nvPr>
        </p:nvSpPr>
        <p:spPr>
          <a:xfrm>
            <a:off x="673100" y="1323833"/>
            <a:ext cx="10831512" cy="5242067"/>
          </a:xfrm>
        </p:spPr>
        <p:txBody>
          <a:bodyPr>
            <a:noAutofit/>
          </a:bodyPr>
          <a:lstStyle/>
          <a:p>
            <a:pPr marL="82296" indent="0">
              <a:buNone/>
            </a:pPr>
            <a:r>
              <a:rPr lang="ru-RU" b="1" dirty="0">
                <a:solidFill>
                  <a:schemeClr val="tx1"/>
                </a:solidFill>
              </a:rPr>
              <a:t>Оперативна закупка </a:t>
            </a:r>
            <a:r>
              <a:rPr lang="ru-RU" dirty="0" err="1">
                <a:solidFill>
                  <a:schemeClr val="tx1"/>
                </a:solidFill>
              </a:rPr>
              <a:t>полягає</a:t>
            </a:r>
            <a:r>
              <a:rPr lang="ru-RU" dirty="0">
                <a:solidFill>
                  <a:schemeClr val="tx1"/>
                </a:solidFill>
              </a:rPr>
              <a:t> в </a:t>
            </a:r>
            <a:r>
              <a:rPr lang="ru-RU" dirty="0" err="1">
                <a:solidFill>
                  <a:schemeClr val="tx1"/>
                </a:solidFill>
              </a:rPr>
              <a:t>імітації</a:t>
            </a:r>
            <a:r>
              <a:rPr lang="ru-RU" dirty="0">
                <a:solidFill>
                  <a:schemeClr val="tx1"/>
                </a:solidFill>
              </a:rPr>
              <a:t> </a:t>
            </a:r>
            <a:r>
              <a:rPr lang="ru-RU" dirty="0" err="1">
                <a:solidFill>
                  <a:schemeClr val="tx1"/>
                </a:solidFill>
              </a:rPr>
              <a:t>придбання</a:t>
            </a:r>
            <a:r>
              <a:rPr lang="ru-RU" dirty="0">
                <a:solidFill>
                  <a:schemeClr val="tx1"/>
                </a:solidFill>
              </a:rPr>
              <a:t> </a:t>
            </a:r>
            <a:r>
              <a:rPr lang="ru-RU" dirty="0" err="1">
                <a:solidFill>
                  <a:schemeClr val="tx1"/>
                </a:solidFill>
              </a:rPr>
              <a:t>або</a:t>
            </a:r>
            <a:r>
              <a:rPr lang="ru-RU" dirty="0">
                <a:solidFill>
                  <a:schemeClr val="tx1"/>
                </a:solidFill>
              </a:rPr>
              <a:t> </a:t>
            </a:r>
            <a:r>
              <a:rPr lang="ru-RU" dirty="0" err="1">
                <a:solidFill>
                  <a:schemeClr val="tx1"/>
                </a:solidFill>
              </a:rPr>
              <a:t>отримання</a:t>
            </a:r>
            <a:r>
              <a:rPr lang="ru-RU" dirty="0">
                <a:solidFill>
                  <a:schemeClr val="tx1"/>
                </a:solidFill>
              </a:rPr>
              <a:t>, у тому </a:t>
            </a:r>
            <a:r>
              <a:rPr lang="ru-RU" dirty="0" err="1">
                <a:solidFill>
                  <a:schemeClr val="tx1"/>
                </a:solidFill>
              </a:rPr>
              <a:t>числі</a:t>
            </a:r>
            <a:r>
              <a:rPr lang="ru-RU" dirty="0">
                <a:solidFill>
                  <a:schemeClr val="tx1"/>
                </a:solidFill>
              </a:rPr>
              <a:t> </a:t>
            </a:r>
            <a:r>
              <a:rPr lang="ru-RU" dirty="0" err="1">
                <a:solidFill>
                  <a:schemeClr val="tx1"/>
                </a:solidFill>
              </a:rPr>
              <a:t>безоплатного</a:t>
            </a:r>
            <a:r>
              <a:rPr lang="ru-RU" dirty="0">
                <a:solidFill>
                  <a:schemeClr val="tx1"/>
                </a:solidFill>
              </a:rPr>
              <a:t>, у </a:t>
            </a:r>
            <a:r>
              <a:rPr lang="ru-RU" dirty="0" err="1">
                <a:solidFill>
                  <a:schemeClr val="tx1"/>
                </a:solidFill>
              </a:rPr>
              <a:t>фізичних</a:t>
            </a:r>
            <a:r>
              <a:rPr lang="ru-RU" dirty="0">
                <a:solidFill>
                  <a:schemeClr val="tx1"/>
                </a:solidFill>
              </a:rPr>
              <a:t> та </a:t>
            </a:r>
            <a:r>
              <a:rPr lang="ru-RU" dirty="0" err="1">
                <a:solidFill>
                  <a:schemeClr val="tx1"/>
                </a:solidFill>
              </a:rPr>
              <a:t>юридичних</a:t>
            </a:r>
            <a:r>
              <a:rPr lang="ru-RU" dirty="0">
                <a:solidFill>
                  <a:schemeClr val="tx1"/>
                </a:solidFill>
              </a:rPr>
              <a:t> </a:t>
            </a:r>
            <a:r>
              <a:rPr lang="ru-RU" dirty="0" err="1">
                <a:solidFill>
                  <a:schemeClr val="tx1"/>
                </a:solidFill>
              </a:rPr>
              <a:t>осіб</a:t>
            </a:r>
            <a:r>
              <a:rPr lang="ru-RU" dirty="0">
                <a:solidFill>
                  <a:schemeClr val="tx1"/>
                </a:solidFill>
              </a:rPr>
              <a:t> </a:t>
            </a:r>
            <a:r>
              <a:rPr lang="ru-RU" dirty="0" err="1">
                <a:solidFill>
                  <a:schemeClr val="tx1"/>
                </a:solidFill>
              </a:rPr>
              <a:t>незалежно</a:t>
            </a:r>
            <a:r>
              <a:rPr lang="ru-RU" dirty="0">
                <a:solidFill>
                  <a:schemeClr val="tx1"/>
                </a:solidFill>
              </a:rPr>
              <a:t> </a:t>
            </a:r>
            <a:r>
              <a:rPr lang="ru-RU" dirty="0" err="1">
                <a:solidFill>
                  <a:schemeClr val="tx1"/>
                </a:solidFill>
              </a:rPr>
              <a:t>від</a:t>
            </a:r>
            <a:r>
              <a:rPr lang="ru-RU" dirty="0">
                <a:solidFill>
                  <a:schemeClr val="tx1"/>
                </a:solidFill>
              </a:rPr>
              <a:t> форм </a:t>
            </a:r>
            <a:r>
              <a:rPr lang="ru-RU" dirty="0" err="1">
                <a:solidFill>
                  <a:schemeClr val="tx1"/>
                </a:solidFill>
              </a:rPr>
              <a:t>власності</a:t>
            </a:r>
            <a:r>
              <a:rPr lang="ru-RU" dirty="0">
                <a:solidFill>
                  <a:schemeClr val="tx1"/>
                </a:solidFill>
              </a:rPr>
              <a:t> товару, </a:t>
            </a:r>
            <a:r>
              <a:rPr lang="ru-RU" dirty="0" err="1">
                <a:solidFill>
                  <a:schemeClr val="tx1"/>
                </a:solidFill>
              </a:rPr>
              <a:t>обіг</a:t>
            </a:r>
            <a:r>
              <a:rPr lang="ru-RU" dirty="0">
                <a:solidFill>
                  <a:schemeClr val="tx1"/>
                </a:solidFill>
              </a:rPr>
              <a:t> </a:t>
            </a:r>
            <a:r>
              <a:rPr lang="ru-RU" dirty="0" err="1">
                <a:solidFill>
                  <a:schemeClr val="tx1"/>
                </a:solidFill>
              </a:rPr>
              <a:t>якого</a:t>
            </a:r>
            <a:r>
              <a:rPr lang="ru-RU" dirty="0">
                <a:solidFill>
                  <a:schemeClr val="tx1"/>
                </a:solidFill>
              </a:rPr>
              <a:t> </a:t>
            </a:r>
            <a:r>
              <a:rPr lang="ru-RU" dirty="0" err="1">
                <a:solidFill>
                  <a:schemeClr val="tx1"/>
                </a:solidFill>
              </a:rPr>
              <a:t>обмежений</a:t>
            </a:r>
            <a:r>
              <a:rPr lang="ru-RU" dirty="0">
                <a:solidFill>
                  <a:schemeClr val="tx1"/>
                </a:solidFill>
              </a:rPr>
              <a:t> </a:t>
            </a:r>
            <a:r>
              <a:rPr lang="ru-RU" dirty="0" err="1">
                <a:solidFill>
                  <a:schemeClr val="tx1"/>
                </a:solidFill>
              </a:rPr>
              <a:t>чи</a:t>
            </a:r>
            <a:r>
              <a:rPr lang="ru-RU" dirty="0">
                <a:solidFill>
                  <a:schemeClr val="tx1"/>
                </a:solidFill>
              </a:rPr>
              <a:t> </a:t>
            </a:r>
            <a:r>
              <a:rPr lang="ru-RU" dirty="0" err="1">
                <a:solidFill>
                  <a:schemeClr val="tx1"/>
                </a:solidFill>
              </a:rPr>
              <a:t>заборонений</a:t>
            </a:r>
            <a:r>
              <a:rPr lang="ru-RU" dirty="0">
                <a:solidFill>
                  <a:schemeClr val="tx1"/>
                </a:solidFill>
              </a:rPr>
              <a:t> </a:t>
            </a:r>
            <a:r>
              <a:rPr lang="ru-RU" dirty="0" err="1">
                <a:solidFill>
                  <a:schemeClr val="tx1"/>
                </a:solidFill>
              </a:rPr>
              <a:t>чинним</a:t>
            </a:r>
            <a:r>
              <a:rPr lang="ru-RU" dirty="0">
                <a:solidFill>
                  <a:schemeClr val="tx1"/>
                </a:solidFill>
              </a:rPr>
              <a:t> </a:t>
            </a:r>
            <a:r>
              <a:rPr lang="ru-RU" dirty="0" err="1">
                <a:solidFill>
                  <a:schemeClr val="tx1"/>
                </a:solidFill>
              </a:rPr>
              <a:t>законодавством</a:t>
            </a:r>
            <a:r>
              <a:rPr lang="ru-RU" dirty="0">
                <a:solidFill>
                  <a:schemeClr val="tx1"/>
                </a:solidFill>
              </a:rPr>
              <a:t>, з метою </a:t>
            </a:r>
            <a:r>
              <a:rPr lang="ru-RU" dirty="0" err="1">
                <a:solidFill>
                  <a:schemeClr val="tx1"/>
                </a:solidFill>
              </a:rPr>
              <a:t>викриття</a:t>
            </a:r>
            <a:r>
              <a:rPr lang="ru-RU" dirty="0">
                <a:solidFill>
                  <a:schemeClr val="tx1"/>
                </a:solidFill>
              </a:rPr>
              <a:t> і </a:t>
            </a:r>
            <a:r>
              <a:rPr lang="ru-RU" dirty="0" err="1">
                <a:solidFill>
                  <a:schemeClr val="tx1"/>
                </a:solidFill>
              </a:rPr>
              <a:t>документування</a:t>
            </a:r>
            <a:r>
              <a:rPr lang="ru-RU" dirty="0">
                <a:solidFill>
                  <a:schemeClr val="tx1"/>
                </a:solidFill>
              </a:rPr>
              <a:t> факту </a:t>
            </a:r>
            <a:r>
              <a:rPr lang="ru-RU" dirty="0" err="1">
                <a:solidFill>
                  <a:schemeClr val="tx1"/>
                </a:solidFill>
              </a:rPr>
              <a:t>вчинення</a:t>
            </a:r>
            <a:r>
              <a:rPr lang="ru-RU" dirty="0">
                <a:solidFill>
                  <a:schemeClr val="tx1"/>
                </a:solidFill>
              </a:rPr>
              <a:t> </a:t>
            </a:r>
            <a:r>
              <a:rPr lang="ru-RU" dirty="0" err="1">
                <a:solidFill>
                  <a:schemeClr val="tx1"/>
                </a:solidFill>
              </a:rPr>
              <a:t>злочину</a:t>
            </a:r>
            <a:r>
              <a:rPr lang="ru-RU" dirty="0">
                <a:solidFill>
                  <a:schemeClr val="tx1"/>
                </a:solidFill>
              </a:rPr>
              <a:t> та особи, яка </a:t>
            </a:r>
            <a:r>
              <a:rPr lang="ru-RU" dirty="0" err="1">
                <a:solidFill>
                  <a:schemeClr val="tx1"/>
                </a:solidFill>
              </a:rPr>
              <a:t>його</a:t>
            </a:r>
            <a:r>
              <a:rPr lang="ru-RU" dirty="0">
                <a:solidFill>
                  <a:schemeClr val="tx1"/>
                </a:solidFill>
              </a:rPr>
              <a:t> вчинила.</a:t>
            </a:r>
          </a:p>
          <a:p>
            <a:pPr marL="82296" indent="0">
              <a:buNone/>
            </a:pPr>
            <a:r>
              <a:rPr lang="uk-UA" dirty="0">
                <a:solidFill>
                  <a:schemeClr val="tx1"/>
                </a:solidFill>
              </a:rPr>
              <a:t>       Перед початком проведення </a:t>
            </a:r>
            <a:r>
              <a:rPr lang="uk-UA" dirty="0" err="1">
                <a:solidFill>
                  <a:schemeClr val="tx1"/>
                </a:solidFill>
              </a:rPr>
              <a:t>ОЗ</a:t>
            </a:r>
            <a:r>
              <a:rPr lang="uk-UA" dirty="0">
                <a:solidFill>
                  <a:schemeClr val="tx1"/>
                </a:solidFill>
              </a:rPr>
              <a:t> виділені для неї грошові кошти мають в присутності понятих перераховуватись, їхні серії та номери фіксуються (шляхом переписування або фотокопіювання), а також можуть </a:t>
            </a:r>
            <a:r>
              <a:rPr lang="uk-UA" dirty="0" smtClean="0">
                <a:solidFill>
                  <a:schemeClr val="tx1"/>
                </a:solidFill>
              </a:rPr>
              <a:t>оброблюватись </a:t>
            </a:r>
            <a:r>
              <a:rPr lang="uk-UA" dirty="0">
                <a:solidFill>
                  <a:schemeClr val="tx1"/>
                </a:solidFill>
              </a:rPr>
              <a:t>спецзасобами, про що складається акт за підписом двох оперативних працівників. </a:t>
            </a:r>
          </a:p>
          <a:p>
            <a:pPr marL="82296" indent="0">
              <a:buNone/>
            </a:pPr>
            <a:r>
              <a:rPr lang="uk-UA" dirty="0">
                <a:solidFill>
                  <a:schemeClr val="tx1"/>
                </a:solidFill>
              </a:rPr>
              <a:t>       Покупець перед </a:t>
            </a:r>
            <a:r>
              <a:rPr lang="uk-UA" dirty="0" err="1">
                <a:solidFill>
                  <a:schemeClr val="tx1"/>
                </a:solidFill>
              </a:rPr>
              <a:t>ОЗ</a:t>
            </a:r>
            <a:r>
              <a:rPr lang="uk-UA" dirty="0">
                <a:solidFill>
                  <a:schemeClr val="tx1"/>
                </a:solidFill>
              </a:rPr>
              <a:t> підлягає особистому огляду, про що також складається акт за підписом двох оперативних працівників, з зазначенням всіх наявних у нього речей та предметів, а також серій, номерів та номіналів виданих йому грошових купюр. </a:t>
            </a:r>
            <a:endParaRPr lang="ru-RU" dirty="0">
              <a:solidFill>
                <a:schemeClr val="tx1"/>
              </a:solidFill>
            </a:endParaRPr>
          </a:p>
        </p:txBody>
      </p:sp>
    </p:spTree>
    <p:extLst>
      <p:ext uri="{BB962C8B-B14F-4D97-AF65-F5344CB8AC3E}">
        <p14:creationId xmlns:p14="http://schemas.microsoft.com/office/powerpoint/2010/main" val="865054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246118" y="356095"/>
            <a:ext cx="10196945" cy="736600"/>
          </a:xfrm>
          <a:noFill/>
        </p:spPr>
        <p:txBody>
          <a:bodyPr/>
          <a:lstStyle/>
          <a:p>
            <a:pPr algn="ctr"/>
            <a:r>
              <a:rPr lang="uk-UA" altLang="ru-RU" sz="3200" dirty="0">
                <a:solidFill>
                  <a:schemeClr val="tx1"/>
                </a:solidFill>
              </a:rPr>
              <a:t>Застосування оперативної </a:t>
            </a:r>
            <a:r>
              <a:rPr lang="uk-UA" altLang="ru-RU" sz="3200" dirty="0" smtClean="0">
                <a:solidFill>
                  <a:schemeClr val="tx1"/>
                </a:solidFill>
              </a:rPr>
              <a:t>закупки</a:t>
            </a:r>
            <a:endParaRPr lang="ru-RU" altLang="ru-RU" sz="3200" dirty="0">
              <a:solidFill>
                <a:schemeClr val="tx1"/>
              </a:solidFill>
            </a:endParaRPr>
          </a:p>
        </p:txBody>
      </p:sp>
      <p:sp>
        <p:nvSpPr>
          <p:cNvPr id="12291" name="Содержимое 2"/>
          <p:cNvSpPr>
            <a:spLocks noGrp="1"/>
          </p:cNvSpPr>
          <p:nvPr>
            <p:ph idx="1"/>
          </p:nvPr>
        </p:nvSpPr>
        <p:spPr>
          <a:xfrm>
            <a:off x="640500" y="1157646"/>
            <a:ext cx="10864945" cy="5334000"/>
          </a:xfrm>
        </p:spPr>
        <p:txBody>
          <a:bodyPr>
            <a:noAutofit/>
          </a:bodyPr>
          <a:lstStyle/>
          <a:p>
            <a:r>
              <a:rPr lang="uk-UA" altLang="ru-RU" sz="2000" dirty="0">
                <a:solidFill>
                  <a:schemeClr val="tx1"/>
                </a:solidFill>
              </a:rPr>
              <a:t>Правове регулювання проведення оперативної закупки регулюється </a:t>
            </a:r>
            <a:r>
              <a:rPr lang="uk-UA" altLang="ru-RU" sz="2000" dirty="0" err="1">
                <a:solidFill>
                  <a:schemeClr val="tx1"/>
                </a:solidFill>
              </a:rPr>
              <a:t>КПК</a:t>
            </a:r>
            <a:r>
              <a:rPr lang="uk-UA" altLang="ru-RU" sz="2000" dirty="0">
                <a:solidFill>
                  <a:schemeClr val="tx1"/>
                </a:solidFill>
              </a:rPr>
              <a:t> та інструкцією про організацію проведення негласних слідчих дій від 16.11.2012 р.</a:t>
            </a:r>
          </a:p>
          <a:p>
            <a:r>
              <a:rPr lang="uk-UA" altLang="ru-RU" sz="2000" dirty="0">
                <a:solidFill>
                  <a:schemeClr val="tx1"/>
                </a:solidFill>
              </a:rPr>
              <a:t>ч</a:t>
            </a:r>
            <a:r>
              <a:rPr lang="uk-UA" altLang="ru-RU" sz="2000" dirty="0" smtClean="0">
                <a:solidFill>
                  <a:schemeClr val="tx1"/>
                </a:solidFill>
              </a:rPr>
              <a:t>. </a:t>
            </a:r>
            <a:r>
              <a:rPr lang="uk-UA" altLang="ru-RU" sz="2000" dirty="0">
                <a:solidFill>
                  <a:schemeClr val="tx1"/>
                </a:solidFill>
              </a:rPr>
              <a:t>3 </a:t>
            </a:r>
            <a:r>
              <a:rPr lang="uk-UA" altLang="ru-RU" sz="2000" dirty="0" err="1">
                <a:solidFill>
                  <a:schemeClr val="tx1"/>
                </a:solidFill>
              </a:rPr>
              <a:t>ст.214</a:t>
            </a:r>
            <a:r>
              <a:rPr lang="uk-UA" altLang="ru-RU" sz="2000" dirty="0">
                <a:solidFill>
                  <a:schemeClr val="tx1"/>
                </a:solidFill>
              </a:rPr>
              <a:t> </a:t>
            </a:r>
            <a:r>
              <a:rPr lang="uk-UA" altLang="ru-RU" sz="2000" dirty="0" err="1">
                <a:solidFill>
                  <a:schemeClr val="tx1"/>
                </a:solidFill>
              </a:rPr>
              <a:t>КПК</a:t>
            </a:r>
            <a:r>
              <a:rPr lang="uk-UA" altLang="ru-RU" sz="2000" dirty="0">
                <a:solidFill>
                  <a:schemeClr val="tx1"/>
                </a:solidFill>
              </a:rPr>
              <a:t> забороняє проведення слідчих дій до внесення відомостей до </a:t>
            </a:r>
            <a:r>
              <a:rPr lang="uk-UA" altLang="ru-RU" sz="2000" dirty="0" err="1">
                <a:solidFill>
                  <a:schemeClr val="tx1"/>
                </a:solidFill>
              </a:rPr>
              <a:t>ЄРДР</a:t>
            </a:r>
            <a:endParaRPr lang="uk-UA" altLang="ru-RU" sz="2000" dirty="0">
              <a:solidFill>
                <a:schemeClr val="tx1"/>
              </a:solidFill>
            </a:endParaRPr>
          </a:p>
          <a:p>
            <a:r>
              <a:rPr lang="uk-UA" altLang="ru-RU" sz="2000" dirty="0" err="1">
                <a:solidFill>
                  <a:schemeClr val="tx1"/>
                </a:solidFill>
              </a:rPr>
              <a:t>ОЗ</a:t>
            </a:r>
            <a:r>
              <a:rPr lang="uk-UA" altLang="ru-RU" sz="2000" dirty="0">
                <a:solidFill>
                  <a:schemeClr val="tx1"/>
                </a:solidFill>
              </a:rPr>
              <a:t> є однією із видів </a:t>
            </a:r>
            <a:r>
              <a:rPr lang="uk-UA" altLang="ru-RU" sz="2000" dirty="0" err="1">
                <a:solidFill>
                  <a:schemeClr val="tx1"/>
                </a:solidFill>
              </a:rPr>
              <a:t>НСРД</a:t>
            </a:r>
            <a:r>
              <a:rPr lang="uk-UA" altLang="ru-RU" sz="2000" dirty="0">
                <a:solidFill>
                  <a:schemeClr val="tx1"/>
                </a:solidFill>
              </a:rPr>
              <a:t>, що проводиться у формах контролю за вчиненням злочину ст. 271 </a:t>
            </a:r>
            <a:r>
              <a:rPr lang="uk-UA" altLang="ru-RU" sz="2000" dirty="0" err="1">
                <a:solidFill>
                  <a:schemeClr val="tx1"/>
                </a:solidFill>
              </a:rPr>
              <a:t>КПК</a:t>
            </a:r>
            <a:endParaRPr lang="uk-UA" altLang="ru-RU" sz="2000" dirty="0">
              <a:solidFill>
                <a:schemeClr val="tx1"/>
              </a:solidFill>
            </a:endParaRPr>
          </a:p>
          <a:p>
            <a:r>
              <a:rPr lang="uk-UA" altLang="ru-RU" sz="2000" dirty="0" err="1">
                <a:solidFill>
                  <a:schemeClr val="tx1"/>
                </a:solidFill>
              </a:rPr>
              <a:t>НСРД</a:t>
            </a:r>
            <a:r>
              <a:rPr lang="uk-UA" altLang="ru-RU" sz="2000" dirty="0">
                <a:solidFill>
                  <a:schemeClr val="tx1"/>
                </a:solidFill>
              </a:rPr>
              <a:t>  проводиться виключно за рішенням прокурора ч. 4 ст. 246 </a:t>
            </a:r>
            <a:r>
              <a:rPr lang="uk-UA" altLang="ru-RU" sz="2000" dirty="0" err="1">
                <a:solidFill>
                  <a:schemeClr val="tx1"/>
                </a:solidFill>
              </a:rPr>
              <a:t>КПК</a:t>
            </a:r>
            <a:r>
              <a:rPr lang="uk-UA" altLang="ru-RU" sz="2000" dirty="0">
                <a:solidFill>
                  <a:schemeClr val="tx1"/>
                </a:solidFill>
              </a:rPr>
              <a:t>, за наявністю достатніх підстав вважати, що готується тяжкий або особливо тяжкий злочин</a:t>
            </a:r>
          </a:p>
        </p:txBody>
      </p:sp>
      <p:sp>
        <p:nvSpPr>
          <p:cNvPr id="5" name="Номер слайда 4"/>
          <p:cNvSpPr>
            <a:spLocks noGrp="1"/>
          </p:cNvSpPr>
          <p:nvPr>
            <p:ph type="sldNum" sz="quarter" idx="12"/>
          </p:nvPr>
        </p:nvSpPr>
        <p:spPr/>
        <p:txBody>
          <a:bodyPr/>
          <a:lstStyle/>
          <a:p>
            <a:fld id="{0775E251-F7C5-40FD-933B-ECAFD4B5CBF4}" type="slidenum">
              <a:rPr lang="ru-RU" smtClean="0"/>
              <a:pPr/>
              <a:t>27</a:t>
            </a:fld>
            <a:endParaRPr lang="ru-RU"/>
          </a:p>
        </p:txBody>
      </p:sp>
    </p:spTree>
    <p:extLst>
      <p:ext uri="{BB962C8B-B14F-4D97-AF65-F5344CB8AC3E}">
        <p14:creationId xmlns:p14="http://schemas.microsoft.com/office/powerpoint/2010/main" val="273418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801505" y="304800"/>
            <a:ext cx="9958696" cy="1100919"/>
          </a:xfrm>
          <a:noFill/>
        </p:spPr>
        <p:txBody>
          <a:bodyPr/>
          <a:lstStyle/>
          <a:p>
            <a:pPr algn="ctr"/>
            <a:r>
              <a:rPr lang="uk-UA" altLang="ru-RU" sz="2800" dirty="0">
                <a:solidFill>
                  <a:schemeClr val="tx1"/>
                </a:solidFill>
              </a:rPr>
              <a:t>Алгоритм виконання дій правоохоронними органами для проведення ОЗ</a:t>
            </a:r>
            <a:endParaRPr lang="ru-RU" altLang="ru-RU" sz="2800" dirty="0">
              <a:solidFill>
                <a:schemeClr val="tx1"/>
              </a:solidFill>
            </a:endParaRPr>
          </a:p>
        </p:txBody>
      </p:sp>
      <p:sp>
        <p:nvSpPr>
          <p:cNvPr id="13315" name="Содержимое 2"/>
          <p:cNvSpPr>
            <a:spLocks noGrp="1"/>
          </p:cNvSpPr>
          <p:nvPr>
            <p:ph idx="1"/>
          </p:nvPr>
        </p:nvSpPr>
        <p:spPr>
          <a:xfrm>
            <a:off x="1435480" y="1405719"/>
            <a:ext cx="9498842" cy="4953000"/>
          </a:xfrm>
        </p:spPr>
        <p:txBody>
          <a:bodyPr>
            <a:normAutofit/>
          </a:bodyPr>
          <a:lstStyle/>
          <a:p>
            <a:r>
              <a:rPr lang="uk-UA" altLang="ru-RU" sz="2400" dirty="0">
                <a:solidFill>
                  <a:schemeClr val="tx1"/>
                </a:solidFill>
                <a:latin typeface="Tahoma" panose="020B0604030504040204" pitchFamily="34" charset="0"/>
                <a:ea typeface="Tahoma" panose="020B0604030504040204" pitchFamily="34" charset="0"/>
                <a:cs typeface="Tahoma" panose="020B0604030504040204" pitchFamily="34" charset="0"/>
              </a:rPr>
              <a:t>Виявлення обставин про вчинення кримінального правопорушення</a:t>
            </a:r>
          </a:p>
          <a:p>
            <a:r>
              <a:rPr lang="uk-UA" altLang="ru-RU" sz="2400" dirty="0">
                <a:solidFill>
                  <a:schemeClr val="tx1"/>
                </a:solidFill>
                <a:latin typeface="Tahoma" panose="020B0604030504040204" pitchFamily="34" charset="0"/>
                <a:ea typeface="Tahoma" panose="020B0604030504040204" pitchFamily="34" charset="0"/>
                <a:cs typeface="Tahoma" panose="020B0604030504040204" pitchFamily="34" charset="0"/>
              </a:rPr>
              <a:t>Реєстрація рапорту про вчинене КП</a:t>
            </a:r>
          </a:p>
          <a:p>
            <a:r>
              <a:rPr lang="uk-UA" altLang="ru-RU" sz="2400" dirty="0">
                <a:solidFill>
                  <a:schemeClr val="tx1"/>
                </a:solidFill>
                <a:latin typeface="Tahoma" panose="020B0604030504040204" pitchFamily="34" charset="0"/>
                <a:ea typeface="Tahoma" panose="020B0604030504040204" pitchFamily="34" charset="0"/>
                <a:cs typeface="Tahoma" panose="020B0604030504040204" pitchFamily="34" charset="0"/>
              </a:rPr>
              <a:t>Розгляд слідчим органу досудового розслідування рапорту про вчинене КП </a:t>
            </a:r>
          </a:p>
          <a:p>
            <a:r>
              <a:rPr lang="uk-UA" altLang="ru-RU" sz="2400" dirty="0">
                <a:solidFill>
                  <a:schemeClr val="tx1"/>
                </a:solidFill>
                <a:latin typeface="Tahoma" panose="020B0604030504040204" pitchFamily="34" charset="0"/>
                <a:ea typeface="Tahoma" panose="020B0604030504040204" pitchFamily="34" charset="0"/>
                <a:cs typeface="Tahoma" panose="020B0604030504040204" pitchFamily="34" charset="0"/>
              </a:rPr>
              <a:t>Внесення слідчим відомостей до ЄРДР і початок досудового розслідування</a:t>
            </a:r>
          </a:p>
          <a:p>
            <a:r>
              <a:rPr lang="uk-UA" altLang="ru-RU" sz="2400" dirty="0">
                <a:solidFill>
                  <a:schemeClr val="tx1"/>
                </a:solidFill>
                <a:latin typeface="Tahoma" panose="020B0604030504040204" pitchFamily="34" charset="0"/>
                <a:ea typeface="Tahoma" panose="020B0604030504040204" pitchFamily="34" charset="0"/>
                <a:cs typeface="Tahoma" panose="020B0604030504040204" pitchFamily="34" charset="0"/>
              </a:rPr>
              <a:t>Прийняття прокурором рішення про проведення контролю за вчиненням злочину у формі ОЗ </a:t>
            </a:r>
          </a:p>
          <a:p>
            <a:r>
              <a:rPr lang="uk-UA" altLang="ru-RU" sz="2400" dirty="0">
                <a:solidFill>
                  <a:schemeClr val="tx1"/>
                </a:solidFill>
                <a:latin typeface="Tahoma" panose="020B0604030504040204" pitchFamily="34" charset="0"/>
                <a:ea typeface="Tahoma" panose="020B0604030504040204" pitchFamily="34" charset="0"/>
                <a:cs typeface="Tahoma" panose="020B0604030504040204" pitchFamily="34" charset="0"/>
              </a:rPr>
              <a:t>Залучення покупця до проведення ОЗ </a:t>
            </a:r>
          </a:p>
        </p:txBody>
      </p:sp>
      <p:sp>
        <p:nvSpPr>
          <p:cNvPr id="5" name="Номер слайда 4"/>
          <p:cNvSpPr>
            <a:spLocks noGrp="1"/>
          </p:cNvSpPr>
          <p:nvPr>
            <p:ph type="sldNum" sz="quarter" idx="12"/>
          </p:nvPr>
        </p:nvSpPr>
        <p:spPr/>
        <p:txBody>
          <a:bodyPr/>
          <a:lstStyle/>
          <a:p>
            <a:fld id="{0775E251-F7C5-40FD-933B-ECAFD4B5CBF4}" type="slidenum">
              <a:rPr lang="ru-RU" smtClean="0"/>
              <a:pPr/>
              <a:t>28</a:t>
            </a:fld>
            <a:endParaRPr lang="ru-RU"/>
          </a:p>
        </p:txBody>
      </p:sp>
    </p:spTree>
    <p:extLst>
      <p:ext uri="{BB962C8B-B14F-4D97-AF65-F5344CB8AC3E}">
        <p14:creationId xmlns:p14="http://schemas.microsoft.com/office/powerpoint/2010/main" val="2200399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047164" y="327546"/>
            <a:ext cx="9321421" cy="6277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1549400" y="1412156"/>
            <a:ext cx="9791700" cy="4462760"/>
          </a:xfrm>
          <a:prstGeom prst="rect">
            <a:avLst/>
          </a:prstGeom>
        </p:spPr>
        <p:txBody>
          <a:bodyPr wrap="square">
            <a:spAutoFit/>
          </a:bodyPr>
          <a:lstStyle/>
          <a:p>
            <a:pPr algn="just"/>
            <a:r>
              <a:rPr lang="ru-RU" sz="2000"/>
              <a:t>         </a:t>
            </a:r>
            <a:r>
              <a:rPr lang="ru-RU" sz="2400" err="1" smtClean="0"/>
              <a:t>Одразу</a:t>
            </a:r>
            <a:r>
              <a:rPr lang="ru-RU" sz="2400" smtClean="0"/>
              <a:t> </a:t>
            </a:r>
            <a:r>
              <a:rPr lang="ru-RU" sz="2400" err="1"/>
              <a:t>після</a:t>
            </a:r>
            <a:r>
              <a:rPr lang="ru-RU" sz="2400"/>
              <a:t> </a:t>
            </a:r>
            <a:r>
              <a:rPr lang="ru-RU" sz="2400" err="1"/>
              <a:t>проведення</a:t>
            </a:r>
            <a:r>
              <a:rPr lang="ru-RU" sz="2400"/>
              <a:t> ОЗ </a:t>
            </a:r>
            <a:r>
              <a:rPr lang="ru-RU" sz="2400" err="1"/>
              <a:t>придбані</a:t>
            </a:r>
            <a:r>
              <a:rPr lang="ru-RU" sz="2400"/>
              <a:t> </a:t>
            </a:r>
            <a:r>
              <a:rPr lang="ru-RU" sz="2400" err="1"/>
              <a:t>предмети</a:t>
            </a:r>
            <a:r>
              <a:rPr lang="ru-RU" sz="2400"/>
              <a:t> та </a:t>
            </a:r>
            <a:r>
              <a:rPr lang="ru-RU" sz="2400" err="1"/>
              <a:t>речовини</a:t>
            </a:r>
            <a:r>
              <a:rPr lang="ru-RU" sz="2400"/>
              <a:t> </a:t>
            </a:r>
            <a:r>
              <a:rPr lang="ru-RU" sz="2400" err="1"/>
              <a:t>вилучаються</a:t>
            </a:r>
            <a:r>
              <a:rPr lang="ru-RU" sz="2400"/>
              <a:t> у </a:t>
            </a:r>
            <a:r>
              <a:rPr lang="ru-RU" sz="2400" err="1"/>
              <a:t>покупця</a:t>
            </a:r>
            <a:r>
              <a:rPr lang="ru-RU" sz="2400"/>
              <a:t>, про </a:t>
            </a:r>
            <a:r>
              <a:rPr lang="ru-RU" sz="2400" err="1"/>
              <a:t>що</a:t>
            </a:r>
            <a:r>
              <a:rPr lang="ru-RU" sz="2400"/>
              <a:t> </a:t>
            </a:r>
            <a:r>
              <a:rPr lang="ru-RU" sz="2400" err="1"/>
              <a:t>складається</a:t>
            </a:r>
            <a:r>
              <a:rPr lang="ru-RU" sz="2400"/>
              <a:t> протокол</a:t>
            </a:r>
            <a:r>
              <a:rPr lang="ru-RU" sz="2400" smtClean="0"/>
              <a:t>.</a:t>
            </a:r>
          </a:p>
          <a:p>
            <a:pPr algn="just"/>
            <a:r>
              <a:rPr lang="ru-RU" sz="2400"/>
              <a:t>	</a:t>
            </a:r>
            <a:r>
              <a:rPr lang="ru-RU" sz="2400" smtClean="0"/>
              <a:t>В </a:t>
            </a:r>
            <a:r>
              <a:rPr lang="ru-RU" sz="2400" err="1"/>
              <a:t>разі</a:t>
            </a:r>
            <a:r>
              <a:rPr lang="ru-RU" sz="2400"/>
              <a:t>, </a:t>
            </a:r>
            <a:r>
              <a:rPr lang="uk-UA" sz="2400"/>
              <a:t>якщо вилучення таких предметів відбувається після прибуття оперативної групи, які були задіяні в проведення ОЗ, та покупця до приміщення ОВС, захист може ставити під сумнів наявність в останнього цих предметів на місці проведення ОЗ, одразу після її завершення. </a:t>
            </a:r>
          </a:p>
          <a:p>
            <a:pPr algn="just"/>
            <a:r>
              <a:rPr lang="ru-RU" sz="2400"/>
              <a:t>          ОЗ </a:t>
            </a:r>
            <a:r>
              <a:rPr lang="ru-RU" sz="2400" err="1"/>
              <a:t>може</a:t>
            </a:r>
            <a:r>
              <a:rPr lang="ru-RU" sz="2400"/>
              <a:t> </a:t>
            </a:r>
            <a:r>
              <a:rPr lang="ru-RU" sz="2400" err="1"/>
              <a:t>здійснюватись</a:t>
            </a:r>
            <a:r>
              <a:rPr lang="ru-RU" sz="2400"/>
              <a:t> як з </a:t>
            </a:r>
            <a:r>
              <a:rPr lang="ru-RU" sz="2400" err="1"/>
              <a:t>затриманням</a:t>
            </a:r>
            <a:r>
              <a:rPr lang="ru-RU" sz="2400"/>
              <a:t> </a:t>
            </a:r>
            <a:r>
              <a:rPr lang="ru-RU" sz="2400" err="1"/>
              <a:t>продавця</a:t>
            </a:r>
            <a:r>
              <a:rPr lang="ru-RU" sz="2400"/>
              <a:t>, так і без такого. В </a:t>
            </a:r>
            <a:r>
              <a:rPr lang="ru-RU" sz="2400" err="1"/>
              <a:t>разі</a:t>
            </a:r>
            <a:r>
              <a:rPr lang="ru-RU" sz="2400"/>
              <a:t> </a:t>
            </a:r>
            <a:r>
              <a:rPr lang="ru-RU" sz="2400" err="1"/>
              <a:t>проведення</a:t>
            </a:r>
            <a:r>
              <a:rPr lang="ru-RU" sz="2400"/>
              <a:t> </a:t>
            </a:r>
            <a:r>
              <a:rPr lang="ru-RU" sz="2400" err="1"/>
              <a:t>затримання</a:t>
            </a:r>
            <a:r>
              <a:rPr lang="ru-RU" sz="2400"/>
              <a:t> </a:t>
            </a:r>
            <a:r>
              <a:rPr lang="ru-RU" sz="2400" err="1"/>
              <a:t>продавця</a:t>
            </a:r>
            <a:r>
              <a:rPr lang="ru-RU" sz="2400"/>
              <a:t> </a:t>
            </a:r>
            <a:r>
              <a:rPr lang="ru-RU" sz="2400" err="1"/>
              <a:t>воно</a:t>
            </a:r>
            <a:r>
              <a:rPr lang="ru-RU" sz="2400"/>
              <a:t> </a:t>
            </a:r>
            <a:r>
              <a:rPr lang="ru-RU" sz="2400" err="1"/>
              <a:t>має</a:t>
            </a:r>
            <a:r>
              <a:rPr lang="ru-RU" sz="2400"/>
              <a:t> </a:t>
            </a:r>
            <a:r>
              <a:rPr lang="ru-RU" sz="2400" err="1"/>
              <a:t>здійснюватись</a:t>
            </a:r>
            <a:r>
              <a:rPr lang="ru-RU" sz="2400"/>
              <a:t> в </a:t>
            </a:r>
            <a:r>
              <a:rPr lang="ru-RU" sz="2400" err="1"/>
              <a:t>установленому</a:t>
            </a:r>
            <a:r>
              <a:rPr lang="ru-RU" sz="2400"/>
              <a:t> законом порядку. </a:t>
            </a:r>
          </a:p>
          <a:p>
            <a:pPr algn="just"/>
            <a:r>
              <a:rPr lang="ru-RU" sz="2000"/>
              <a:t>          </a:t>
            </a:r>
            <a:endParaRPr lang="uk-UA" sz="2000"/>
          </a:p>
        </p:txBody>
      </p:sp>
      <p:sp>
        <p:nvSpPr>
          <p:cNvPr id="2" name="TextBox 1"/>
          <p:cNvSpPr txBox="1"/>
          <p:nvPr/>
        </p:nvSpPr>
        <p:spPr>
          <a:xfrm>
            <a:off x="2347415" y="317500"/>
            <a:ext cx="8311485" cy="523220"/>
          </a:xfrm>
          <a:prstGeom prst="rect">
            <a:avLst/>
          </a:prstGeom>
          <a:noFill/>
        </p:spPr>
        <p:txBody>
          <a:bodyPr wrap="square" rtlCol="0">
            <a:spAutoFit/>
          </a:bodyPr>
          <a:lstStyle/>
          <a:p>
            <a:r>
              <a:rPr lang="uk-UA" sz="2800" b="1" dirty="0" smtClean="0"/>
              <a:t>Проведення ОЗ</a:t>
            </a:r>
            <a:endParaRPr lang="ru-RU" sz="2800" b="1" dirty="0"/>
          </a:p>
        </p:txBody>
      </p:sp>
      <p:sp>
        <p:nvSpPr>
          <p:cNvPr id="6" name="Номер слайда 5"/>
          <p:cNvSpPr>
            <a:spLocks noGrp="1"/>
          </p:cNvSpPr>
          <p:nvPr>
            <p:ph type="sldNum" sz="quarter" idx="12"/>
          </p:nvPr>
        </p:nvSpPr>
        <p:spPr/>
        <p:txBody>
          <a:bodyPr/>
          <a:lstStyle/>
          <a:p>
            <a:fld id="{0775E251-F7C5-40FD-933B-ECAFD4B5CBF4}" type="slidenum">
              <a:rPr lang="ru-RU" smtClean="0"/>
              <a:pPr/>
              <a:t>29</a:t>
            </a:fld>
            <a:endParaRPr lang="ru-RU"/>
          </a:p>
        </p:txBody>
      </p:sp>
    </p:spTree>
    <p:extLst>
      <p:ext uri="{BB962C8B-B14F-4D97-AF65-F5344CB8AC3E}">
        <p14:creationId xmlns:p14="http://schemas.microsoft.com/office/powerpoint/2010/main" val="2313553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Заголовок 1"/>
          <p:cNvSpPr txBox="1">
            <a:spLocks/>
          </p:cNvSpPr>
          <p:nvPr/>
        </p:nvSpPr>
        <p:spPr bwMode="auto">
          <a:xfrm>
            <a:off x="914400" y="1176740"/>
            <a:ext cx="10284824" cy="5795963"/>
          </a:xfrm>
          <a:prstGeom prst="rect">
            <a:avLst/>
          </a:prstGeom>
          <a:noFill/>
          <a:ln>
            <a:noFill/>
          </a:ln>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ts val="600"/>
              </a:spcBef>
              <a:buClrTx/>
              <a:buSzTx/>
              <a:buFont typeface="Wingdings" panose="05000000000000000000" pitchFamily="2" charset="2"/>
              <a:buChar char="v"/>
            </a:pPr>
            <a:r>
              <a:rPr lang="uk-UA" altLang="ru-RU" dirty="0">
                <a:solidFill>
                  <a:schemeClr val="tx1"/>
                </a:solidFill>
                <a:latin typeface="Tahoma" panose="020B0604030504040204" pitchFamily="34" charset="0"/>
              </a:rPr>
              <a:t>Інструкція про порядок вилучення, обліку, зберігання та передачі речових доказів у кримінальних, цінностей та іншого майна органами дізнання, досудового слідства і суду, наказ ГПУ, ДПА України, Верховного Суду України, МВС України, СБУ, ДСА України від 27 серпня 2010 року № 51/401/649/471/23/125</a:t>
            </a:r>
            <a:endParaRPr lang="ru-RU" altLang="ru-RU" dirty="0">
              <a:solidFill>
                <a:schemeClr val="tx1"/>
              </a:solidFill>
              <a:latin typeface="Tahoma" panose="020B0604030504040204" pitchFamily="34" charset="0"/>
            </a:endParaRPr>
          </a:p>
          <a:p>
            <a:pPr>
              <a:spcBef>
                <a:spcPts val="600"/>
              </a:spcBef>
              <a:buClrTx/>
              <a:buSzTx/>
              <a:buFont typeface="Wingdings" panose="05000000000000000000" pitchFamily="2" charset="2"/>
              <a:buChar char="v"/>
            </a:pPr>
            <a:r>
              <a:rPr lang="uk-UA" altLang="ru-RU" dirty="0">
                <a:solidFill>
                  <a:schemeClr val="tx1"/>
                </a:solidFill>
                <a:latin typeface="Tahoma" panose="020B0604030504040204" pitchFamily="34" charset="0"/>
              </a:rPr>
              <a:t>Порядок зберігання речових доказів стороною обвинувачення, їх реалізації, технологічної переробки, знищення, здійснення витрат, пов’язаних з їх зберіганням і пересиланням, схоронності тимчасово вилученого майна під час кримінального провадження (Постанова КМ України від 19.11.2012 </a:t>
            </a:r>
            <a:r>
              <a:rPr lang="uk-UA" altLang="ru-RU" dirty="0" smtClean="0">
                <a:solidFill>
                  <a:schemeClr val="tx1"/>
                </a:solidFill>
                <a:latin typeface="Tahoma" panose="020B0604030504040204" pitchFamily="34" charset="0"/>
              </a:rPr>
              <a:t>року №</a:t>
            </a:r>
            <a:r>
              <a:rPr lang="uk-UA" altLang="ru-RU" dirty="0">
                <a:solidFill>
                  <a:schemeClr val="tx1"/>
                </a:solidFill>
                <a:latin typeface="Tahoma" panose="020B0604030504040204" pitchFamily="34" charset="0"/>
              </a:rPr>
              <a:t>1104) </a:t>
            </a:r>
          </a:p>
          <a:p>
            <a:pPr>
              <a:spcBef>
                <a:spcPts val="600"/>
              </a:spcBef>
              <a:buClrTx/>
              <a:buSzTx/>
              <a:buFont typeface="Wingdings" panose="05000000000000000000" pitchFamily="2" charset="2"/>
              <a:buChar char="v"/>
            </a:pPr>
            <a:r>
              <a:rPr lang="uk-UA" altLang="uk-UA" dirty="0">
                <a:solidFill>
                  <a:schemeClr val="tx1"/>
                </a:solidFill>
              </a:rPr>
              <a:t>Порядок зберігання наркотичних засобів, психотропних речовин і прекурсорів, вилучених з незаконного обігу (постанова КМ України від 07.05.2015 </a:t>
            </a:r>
            <a:r>
              <a:rPr lang="uk-UA" altLang="uk-UA" dirty="0" smtClean="0">
                <a:solidFill>
                  <a:schemeClr val="tx1"/>
                </a:solidFill>
              </a:rPr>
              <a:t>року № </a:t>
            </a:r>
            <a:r>
              <a:rPr lang="uk-UA" altLang="uk-UA" dirty="0">
                <a:solidFill>
                  <a:schemeClr val="tx1"/>
                </a:solidFill>
              </a:rPr>
              <a:t>422)</a:t>
            </a:r>
            <a:endParaRPr lang="ru-RU" altLang="ru-RU" dirty="0">
              <a:solidFill>
                <a:schemeClr val="tx1"/>
              </a:solidFill>
              <a:latin typeface="Tahoma" panose="020B0604030504040204" pitchFamily="34" charset="0"/>
            </a:endParaRPr>
          </a:p>
          <a:p>
            <a:pPr>
              <a:spcBef>
                <a:spcPts val="600"/>
              </a:spcBef>
              <a:buClrTx/>
              <a:buSzTx/>
              <a:buFont typeface="Wingdings" panose="05000000000000000000" pitchFamily="2" charset="2"/>
              <a:buChar char="v"/>
            </a:pPr>
            <a:r>
              <a:rPr lang="uk-UA" altLang="ru-RU" dirty="0">
                <a:solidFill>
                  <a:schemeClr val="tx1"/>
                </a:solidFill>
                <a:latin typeface="Tahoma" panose="020B0604030504040204" pitchFamily="34" charset="0"/>
              </a:rPr>
              <a:t>Інструкція з діловодства у місцевих загальних судах, апеляційних судах областей, апеляційних судах міст Києва та Севастополя, апеляційному суді автономної республіки Крим та вищому спеціалізованому суді України з розгляду цивільних і кримінальних справ  (наказ ДСА України від17.12.2013 </a:t>
            </a:r>
            <a:r>
              <a:rPr lang="uk-UA" altLang="ru-RU" dirty="0" smtClean="0">
                <a:solidFill>
                  <a:schemeClr val="tx1"/>
                </a:solidFill>
                <a:latin typeface="Tahoma" panose="020B0604030504040204" pitchFamily="34" charset="0"/>
              </a:rPr>
              <a:t>року N </a:t>
            </a:r>
            <a:r>
              <a:rPr lang="uk-UA" altLang="ru-RU" dirty="0">
                <a:solidFill>
                  <a:schemeClr val="tx1"/>
                </a:solidFill>
                <a:latin typeface="Tahoma" panose="020B0604030504040204" pitchFamily="34" charset="0"/>
              </a:rPr>
              <a:t>173, розд.11)</a:t>
            </a:r>
            <a:endParaRPr lang="ru-RU" altLang="ru-RU" dirty="0">
              <a:solidFill>
                <a:schemeClr val="tx1"/>
              </a:solidFill>
              <a:latin typeface="Tahoma" panose="020B0604030504040204" pitchFamily="34" charset="0"/>
            </a:endParaRPr>
          </a:p>
        </p:txBody>
      </p:sp>
      <p:sp>
        <p:nvSpPr>
          <p:cNvPr id="9219" name="AutoShape 5"/>
          <p:cNvSpPr>
            <a:spLocks noChangeAspect="1" noChangeArrowheads="1"/>
          </p:cNvSpPr>
          <p:nvPr/>
        </p:nvSpPr>
        <p:spPr bwMode="auto">
          <a:xfrm>
            <a:off x="1774825" y="981075"/>
            <a:ext cx="8066088"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ru-RU" altLang="ru-RU"/>
          </a:p>
        </p:txBody>
      </p:sp>
      <p:sp>
        <p:nvSpPr>
          <p:cNvPr id="4" name="Номер слайда 3"/>
          <p:cNvSpPr>
            <a:spLocks noGrp="1"/>
          </p:cNvSpPr>
          <p:nvPr>
            <p:ph type="sldNum" sz="quarter" idx="12"/>
          </p:nvPr>
        </p:nvSpPr>
        <p:spPr/>
        <p:txBody>
          <a:bodyPr/>
          <a:lstStyle/>
          <a:p>
            <a:fld id="{0775E251-F7C5-40FD-933B-ECAFD4B5CBF4}" type="slidenum">
              <a:rPr lang="ru-RU" smtClean="0"/>
              <a:pPr/>
              <a:t>3</a:t>
            </a:fld>
            <a:endParaRPr lang="ru-RU"/>
          </a:p>
        </p:txBody>
      </p:sp>
      <p:sp>
        <p:nvSpPr>
          <p:cNvPr id="5" name="TextBox 1"/>
          <p:cNvSpPr txBox="1">
            <a:spLocks noChangeArrowheads="1"/>
          </p:cNvSpPr>
          <p:nvPr/>
        </p:nvSpPr>
        <p:spPr bwMode="auto">
          <a:xfrm>
            <a:off x="3572691" y="266649"/>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Акти законодавства</a:t>
            </a:r>
          </a:p>
        </p:txBody>
      </p:sp>
    </p:spTree>
    <p:extLst>
      <p:ext uri="{BB962C8B-B14F-4D97-AF65-F5344CB8AC3E}">
        <p14:creationId xmlns:p14="http://schemas.microsoft.com/office/powerpoint/2010/main" val="56684168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nvGraphicFramePr>
        <p:xfrm>
          <a:off x="750627" y="419415"/>
          <a:ext cx="10058399" cy="5449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TextBox 3"/>
          <p:cNvSpPr txBox="1">
            <a:spLocks noChangeArrowheads="1"/>
          </p:cNvSpPr>
          <p:nvPr/>
        </p:nvSpPr>
        <p:spPr bwMode="auto">
          <a:xfrm>
            <a:off x="8624415" y="1888366"/>
            <a:ext cx="1909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uk-UA" altLang="ru-RU" sz="3600">
                <a:solidFill>
                  <a:schemeClr val="bg1"/>
                </a:solidFill>
              </a:rPr>
              <a:t>експертизи</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4702" y="4282209"/>
            <a:ext cx="4337298" cy="257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0775E251-F7C5-40FD-933B-ECAFD4B5CBF4}" type="slidenum">
              <a:rPr lang="ru-RU" smtClean="0"/>
              <a:pPr/>
              <a:t>30</a:t>
            </a:fld>
            <a:endParaRPr lang="ru-RU"/>
          </a:p>
        </p:txBody>
      </p:sp>
    </p:spTree>
    <p:extLst>
      <p:ext uri="{BB962C8B-B14F-4D97-AF65-F5344CB8AC3E}">
        <p14:creationId xmlns:p14="http://schemas.microsoft.com/office/powerpoint/2010/main" val="2959304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1153470670"/>
              </p:ext>
            </p:extLst>
          </p:nvPr>
        </p:nvGraphicFramePr>
        <p:xfrm>
          <a:off x="242816" y="994376"/>
          <a:ext cx="11412372" cy="532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Номер слайда 6"/>
          <p:cNvSpPr>
            <a:spLocks noGrp="1"/>
          </p:cNvSpPr>
          <p:nvPr>
            <p:ph type="sldNum" sz="quarter" idx="12"/>
          </p:nvPr>
        </p:nvSpPr>
        <p:spPr/>
        <p:txBody>
          <a:bodyPr/>
          <a:lstStyle/>
          <a:p>
            <a:fld id="{0775E251-F7C5-40FD-933B-ECAFD4B5CBF4}" type="slidenum">
              <a:rPr lang="ru-RU" smtClean="0"/>
              <a:pPr/>
              <a:t>31</a:t>
            </a:fld>
            <a:endParaRPr lang="ru-RU"/>
          </a:p>
        </p:txBody>
      </p:sp>
      <p:sp>
        <p:nvSpPr>
          <p:cNvPr id="2" name="Округлений прямокутник 1"/>
          <p:cNvSpPr/>
          <p:nvPr/>
        </p:nvSpPr>
        <p:spPr>
          <a:xfrm>
            <a:off x="2063552" y="116632"/>
            <a:ext cx="7488832" cy="648072"/>
          </a:xfrm>
          <a:prstGeom prst="roundRect">
            <a:avLst/>
          </a:prstGeom>
          <a:solidFill>
            <a:schemeClr val="accent1">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uk-UA" sz="3600">
                <a:solidFill>
                  <a:schemeClr val="bg1"/>
                </a:solidFill>
              </a:rPr>
              <a:t>РЕЧОВІ ДОКАЗИ </a:t>
            </a:r>
          </a:p>
        </p:txBody>
      </p:sp>
    </p:spTree>
    <p:extLst>
      <p:ext uri="{BB962C8B-B14F-4D97-AF65-F5344CB8AC3E}">
        <p14:creationId xmlns:p14="http://schemas.microsoft.com/office/powerpoint/2010/main" val="2662158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35662150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p:txBody>
          <a:bodyPr/>
          <a:lstStyle/>
          <a:p>
            <a:fld id="{0775E251-F7C5-40FD-933B-ECAFD4B5CBF4}" type="slidenum">
              <a:rPr lang="ru-RU" smtClean="0"/>
              <a:pPr/>
              <a:t>32</a:t>
            </a:fld>
            <a:endParaRPr lang="ru-RU"/>
          </a:p>
        </p:txBody>
      </p:sp>
    </p:spTree>
    <p:extLst>
      <p:ext uri="{BB962C8B-B14F-4D97-AF65-F5344CB8AC3E}">
        <p14:creationId xmlns:p14="http://schemas.microsoft.com/office/powerpoint/2010/main" val="3208096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568383" y="94706"/>
            <a:ext cx="5433060" cy="461665"/>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Аргументи захисту</a:t>
            </a:r>
            <a:endParaRPr lang="uk-UA" altLang="ru-RU" sz="2400" b="1" dirty="0">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705394" y="762001"/>
            <a:ext cx="9778457"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smtClean="0">
                <a:solidFill>
                  <a:schemeClr val="tx1"/>
                </a:solidFill>
                <a:latin typeface="Tahoma" panose="020B0604030504040204" pitchFamily="34" charset="0"/>
              </a:rPr>
              <a:t>                Затримання </a:t>
            </a:r>
            <a:r>
              <a:rPr lang="uk-UA" altLang="ru-RU" sz="2000" b="1" dirty="0">
                <a:solidFill>
                  <a:schemeClr val="tx1"/>
                </a:solidFill>
                <a:latin typeface="Tahoma" panose="020B0604030504040204" pitchFamily="34" charset="0"/>
              </a:rPr>
              <a:t>особи</a:t>
            </a:r>
          </a:p>
          <a:p>
            <a:pPr>
              <a:defRPr/>
            </a:pPr>
            <a:r>
              <a:rPr lang="uk-UA" sz="2000" dirty="0">
                <a:solidFill>
                  <a:schemeClr val="tx1"/>
                </a:solidFill>
              </a:rPr>
              <a:t>Неналежне оформлення затримання особи </a:t>
            </a:r>
            <a:endParaRPr lang="ru-RU" sz="2000" dirty="0">
              <a:solidFill>
                <a:schemeClr val="tx1"/>
              </a:solidFill>
            </a:endParaRPr>
          </a:p>
          <a:p>
            <a:pPr>
              <a:defRPr/>
            </a:pPr>
            <a:r>
              <a:rPr lang="uk-UA" sz="2000" dirty="0" err="1" smtClean="0">
                <a:solidFill>
                  <a:schemeClr val="tx1"/>
                </a:solidFill>
              </a:rPr>
              <a:t>Незатримання</a:t>
            </a:r>
            <a:r>
              <a:rPr lang="uk-UA" sz="2000" dirty="0" smtClean="0">
                <a:solidFill>
                  <a:schemeClr val="tx1"/>
                </a:solidFill>
              </a:rPr>
              <a:t> </a:t>
            </a:r>
            <a:r>
              <a:rPr lang="uk-UA" sz="2000" dirty="0">
                <a:solidFill>
                  <a:schemeClr val="tx1"/>
                </a:solidFill>
              </a:rPr>
              <a:t>продавця після проведення ОЗ</a:t>
            </a:r>
            <a:endParaRPr lang="ru-RU" sz="2000" dirty="0">
              <a:solidFill>
                <a:schemeClr val="tx1"/>
              </a:solidFill>
            </a:endParaRPr>
          </a:p>
        </p:txBody>
      </p:sp>
      <p:sp>
        <p:nvSpPr>
          <p:cNvPr id="4" name="Прямоугольник 2"/>
          <p:cNvSpPr>
            <a:spLocks noChangeArrowheads="1"/>
          </p:cNvSpPr>
          <p:nvPr/>
        </p:nvSpPr>
        <p:spPr bwMode="auto">
          <a:xfrm>
            <a:off x="574767" y="2120900"/>
            <a:ext cx="11189604" cy="416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Обшук, огляд</a:t>
            </a:r>
          </a:p>
          <a:p>
            <a:pPr>
              <a:defRPr/>
            </a:pPr>
            <a:r>
              <a:rPr lang="uk-UA" sz="2000" dirty="0">
                <a:solidFill>
                  <a:schemeClr val="tx1"/>
                </a:solidFill>
              </a:rPr>
              <a:t>Проведення обшуку або огляду житла без ухвали слідчого судді</a:t>
            </a:r>
            <a:endParaRPr lang="ru-RU" sz="2000" dirty="0">
              <a:solidFill>
                <a:schemeClr val="tx1"/>
              </a:solidFill>
            </a:endParaRPr>
          </a:p>
          <a:p>
            <a:pPr>
              <a:defRPr/>
            </a:pPr>
            <a:r>
              <a:rPr lang="uk-UA" sz="2000" dirty="0">
                <a:solidFill>
                  <a:schemeClr val="tx1"/>
                </a:solidFill>
              </a:rPr>
              <a:t>Проведення неуповноваженою особою </a:t>
            </a:r>
            <a:endParaRPr lang="ru-RU" sz="2000" dirty="0">
              <a:solidFill>
                <a:schemeClr val="tx1"/>
              </a:solidFill>
            </a:endParaRPr>
          </a:p>
          <a:p>
            <a:pPr>
              <a:defRPr/>
            </a:pPr>
            <a:r>
              <a:rPr lang="uk-UA" sz="2000" dirty="0">
                <a:solidFill>
                  <a:schemeClr val="tx1"/>
                </a:solidFill>
              </a:rPr>
              <a:t>Невідповідність протоколу формальним вимогам КПК (ст.ст.104, 236, 237) та порушення правил оформлення </a:t>
            </a:r>
            <a:r>
              <a:rPr lang="uk-UA" sz="2000" dirty="0" smtClean="0">
                <a:solidFill>
                  <a:schemeClr val="tx1"/>
                </a:solidFill>
              </a:rPr>
              <a:t>РД</a:t>
            </a:r>
            <a:endParaRPr lang="uk-UA" sz="2000" dirty="0">
              <a:solidFill>
                <a:schemeClr val="tx1"/>
              </a:solidFill>
            </a:endParaRPr>
          </a:p>
          <a:p>
            <a:pPr>
              <a:defRPr/>
            </a:pPr>
            <a:r>
              <a:rPr lang="uk-UA" sz="2000" dirty="0" smtClean="0">
                <a:solidFill>
                  <a:schemeClr val="tx1"/>
                </a:solidFill>
              </a:rPr>
              <a:t>Не </a:t>
            </a:r>
            <a:r>
              <a:rPr lang="uk-UA" sz="2000" dirty="0">
                <a:solidFill>
                  <a:schemeClr val="tx1"/>
                </a:solidFill>
              </a:rPr>
              <a:t>роз’яснення прав присутніх осіб робити заяви</a:t>
            </a:r>
            <a:endParaRPr lang="ru-RU" sz="2000" dirty="0">
              <a:solidFill>
                <a:schemeClr val="tx1"/>
              </a:solidFill>
            </a:endParaRPr>
          </a:p>
          <a:p>
            <a:pPr>
              <a:defRPr/>
            </a:pPr>
            <a:r>
              <a:rPr lang="uk-UA" sz="2000" dirty="0">
                <a:solidFill>
                  <a:schemeClr val="tx1"/>
                </a:solidFill>
              </a:rPr>
              <a:t>Ігнорування заяви особи  після оголошення ухвали про обшук про залучення захисника</a:t>
            </a:r>
            <a:endParaRPr lang="ru-RU" sz="2000" dirty="0">
              <a:solidFill>
                <a:schemeClr val="tx1"/>
              </a:solidFill>
            </a:endParaRPr>
          </a:p>
          <a:p>
            <a:pPr>
              <a:defRPr/>
            </a:pPr>
            <a:r>
              <a:rPr lang="uk-UA" sz="2000" dirty="0">
                <a:solidFill>
                  <a:schemeClr val="tx1"/>
                </a:solidFill>
              </a:rPr>
              <a:t>Зазначення в протоколі обшуку про надання  його копії за відсутності факту його надання</a:t>
            </a:r>
            <a:endParaRPr lang="ru-RU" sz="2000" dirty="0">
              <a:solidFill>
                <a:schemeClr val="tx1"/>
              </a:solidFill>
            </a:endParaRPr>
          </a:p>
          <a:p>
            <a:pPr>
              <a:defRPr/>
            </a:pPr>
            <a:r>
              <a:rPr lang="uk-UA" sz="2000" dirty="0">
                <a:solidFill>
                  <a:schemeClr val="tx1"/>
                </a:solidFill>
              </a:rPr>
              <a:t>Проведення обшуку особи в ході огляду або обшуку без рішення слідчого, прокурора</a:t>
            </a:r>
          </a:p>
          <a:p>
            <a:pPr>
              <a:defRPr/>
            </a:pPr>
            <a:endParaRPr lang="ru-RU" dirty="0">
              <a:solidFill>
                <a:schemeClr val="tx1"/>
              </a:solidFill>
            </a:endParaRPr>
          </a:p>
        </p:txBody>
      </p:sp>
      <p:sp>
        <p:nvSpPr>
          <p:cNvPr id="6" name="Номер слайда 5"/>
          <p:cNvSpPr>
            <a:spLocks noGrp="1"/>
          </p:cNvSpPr>
          <p:nvPr>
            <p:ph type="sldNum" sz="quarter" idx="12"/>
          </p:nvPr>
        </p:nvSpPr>
        <p:spPr/>
        <p:txBody>
          <a:bodyPr/>
          <a:lstStyle/>
          <a:p>
            <a:fld id="{0775E251-F7C5-40FD-933B-ECAFD4B5CBF4}" type="slidenum">
              <a:rPr lang="ru-RU" smtClean="0"/>
              <a:pPr/>
              <a:t>33</a:t>
            </a:fld>
            <a:endParaRPr lang="ru-RU"/>
          </a:p>
        </p:txBody>
      </p:sp>
    </p:spTree>
    <p:extLst>
      <p:ext uri="{BB962C8B-B14F-4D97-AF65-F5344CB8AC3E}">
        <p14:creationId xmlns:p14="http://schemas.microsoft.com/office/powerpoint/2010/main" val="4217679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828800" y="152401"/>
            <a:ext cx="8229600" cy="461963"/>
          </a:xfrm>
          <a:prstGeom prst="rect">
            <a:avLst/>
          </a:prstGeom>
          <a:noFill/>
          <a:ln>
            <a:noFill/>
          </a:ln>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smtClean="0">
                <a:solidFill>
                  <a:schemeClr val="tx1"/>
                </a:solidFill>
                <a:latin typeface="Tahoma" panose="020B0604030504040204" pitchFamily="34" charset="0"/>
              </a:rPr>
              <a:t>Аргументи захисту</a:t>
            </a:r>
            <a:endParaRPr lang="uk-UA" altLang="ru-RU" sz="2400" b="1">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1027613" y="3964379"/>
            <a:ext cx="990671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Застосування заходів безпеки</a:t>
            </a:r>
          </a:p>
          <a:p>
            <a:pPr>
              <a:defRPr/>
            </a:pPr>
            <a:r>
              <a:rPr lang="uk-UA" dirty="0">
                <a:solidFill>
                  <a:schemeClr val="tx1"/>
                </a:solidFill>
              </a:rPr>
              <a:t>Відсутність підстав для застосування заходів безпеки </a:t>
            </a:r>
            <a:endParaRPr lang="ru-RU" dirty="0">
              <a:solidFill>
                <a:schemeClr val="tx1"/>
              </a:solidFill>
            </a:endParaRPr>
          </a:p>
          <a:p>
            <a:pPr>
              <a:defRPr/>
            </a:pPr>
            <a:r>
              <a:rPr lang="uk-UA" dirty="0">
                <a:solidFill>
                  <a:schemeClr val="tx1"/>
                </a:solidFill>
              </a:rPr>
              <a:t>Відсутність посилань на наявність будь-якого рішення про застосування заходів безпеки</a:t>
            </a:r>
            <a:endParaRPr lang="ru-RU" dirty="0">
              <a:solidFill>
                <a:schemeClr val="tx1"/>
              </a:solidFill>
            </a:endParaRPr>
          </a:p>
          <a:p>
            <a:pPr>
              <a:defRPr/>
            </a:pPr>
            <a:r>
              <a:rPr lang="uk-UA" dirty="0">
                <a:solidFill>
                  <a:schemeClr val="tx1"/>
                </a:solidFill>
              </a:rPr>
              <a:t>Відсутність в матеріалах кримінального провадження документів про застосування заходів безпеки</a:t>
            </a:r>
          </a:p>
        </p:txBody>
      </p:sp>
      <p:sp>
        <p:nvSpPr>
          <p:cNvPr id="4" name="Прямоугольник 2"/>
          <p:cNvSpPr>
            <a:spLocks noChangeArrowheads="1"/>
          </p:cNvSpPr>
          <p:nvPr/>
        </p:nvSpPr>
        <p:spPr bwMode="auto">
          <a:xfrm>
            <a:off x="1027612" y="970344"/>
            <a:ext cx="10009556"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Постанова про проведення НСРД</a:t>
            </a:r>
          </a:p>
          <a:p>
            <a:pPr>
              <a:defRPr/>
            </a:pPr>
            <a:r>
              <a:rPr lang="uk-UA" dirty="0">
                <a:solidFill>
                  <a:schemeClr val="tx1"/>
                </a:solidFill>
              </a:rPr>
              <a:t>Відсутність інформації про номер і дату ОР-справи, що дала підстави для початку досудового розслідування</a:t>
            </a:r>
            <a:endParaRPr lang="ru-RU" dirty="0">
              <a:solidFill>
                <a:schemeClr val="tx1"/>
              </a:solidFill>
            </a:endParaRPr>
          </a:p>
          <a:p>
            <a:pPr>
              <a:defRPr/>
            </a:pPr>
            <a:r>
              <a:rPr lang="uk-UA" dirty="0">
                <a:solidFill>
                  <a:schemeClr val="tx1"/>
                </a:solidFill>
              </a:rPr>
              <a:t>Відсутність постанови про проведення ОЗ</a:t>
            </a:r>
            <a:endParaRPr lang="ru-RU" dirty="0">
              <a:solidFill>
                <a:schemeClr val="tx1"/>
              </a:solidFill>
            </a:endParaRPr>
          </a:p>
          <a:p>
            <a:pPr>
              <a:defRPr/>
            </a:pPr>
            <a:r>
              <a:rPr lang="uk-UA" dirty="0">
                <a:solidFill>
                  <a:schemeClr val="tx1"/>
                </a:solidFill>
              </a:rPr>
              <a:t>Відсутність повноважень у прокурора на винесення постанови</a:t>
            </a:r>
            <a:endParaRPr lang="ru-RU" dirty="0">
              <a:solidFill>
                <a:schemeClr val="tx1"/>
              </a:solidFill>
            </a:endParaRPr>
          </a:p>
          <a:p>
            <a:pPr>
              <a:defRPr/>
            </a:pPr>
            <a:r>
              <a:rPr lang="uk-UA" dirty="0">
                <a:solidFill>
                  <a:schemeClr val="tx1"/>
                </a:solidFill>
              </a:rPr>
              <a:t>Не зазначення в постанові про відсутність провокації під час НСРД</a:t>
            </a:r>
            <a:endParaRPr lang="ru-RU" dirty="0">
              <a:solidFill>
                <a:schemeClr val="tx1"/>
              </a:solidFill>
            </a:endParaRPr>
          </a:p>
          <a:p>
            <a:pPr>
              <a:defRPr/>
            </a:pPr>
            <a:r>
              <a:rPr lang="uk-UA" dirty="0">
                <a:solidFill>
                  <a:schemeClr val="tx1"/>
                </a:solidFill>
              </a:rPr>
              <a:t>Недостатність підстав для проведення </a:t>
            </a:r>
            <a:r>
              <a:rPr lang="uk-UA" dirty="0" smtClean="0">
                <a:solidFill>
                  <a:schemeClr val="tx1"/>
                </a:solidFill>
              </a:rPr>
              <a:t>НСРД, </a:t>
            </a:r>
            <a:r>
              <a:rPr lang="uk-UA" dirty="0">
                <a:solidFill>
                  <a:schemeClr val="tx1"/>
                </a:solidFill>
              </a:rPr>
              <a:t>виходячи із практики ЄСПЛ</a:t>
            </a:r>
            <a:endParaRPr lang="ru-RU" dirty="0">
              <a:solidFill>
                <a:schemeClr val="tx1"/>
              </a:solidFill>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34</a:t>
            </a:fld>
            <a:endParaRPr lang="ru-RU"/>
          </a:p>
        </p:txBody>
      </p:sp>
    </p:spTree>
    <p:extLst>
      <p:ext uri="{BB962C8B-B14F-4D97-AF65-F5344CB8AC3E}">
        <p14:creationId xmlns:p14="http://schemas.microsoft.com/office/powerpoint/2010/main" val="2532128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115738" y="230025"/>
            <a:ext cx="10135737"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Аргументи захисту (2</a:t>
            </a:r>
            <a:r>
              <a:rPr lang="uk-UA" altLang="ru-RU" sz="2400" b="1" dirty="0">
                <a:solidFill>
                  <a:schemeClr val="tx1"/>
                </a:solidFill>
                <a:latin typeface="Tahoma" panose="020B0604030504040204" pitchFamily="34" charset="0"/>
              </a:rPr>
              <a:t>)</a:t>
            </a:r>
          </a:p>
        </p:txBody>
      </p:sp>
      <p:sp>
        <p:nvSpPr>
          <p:cNvPr id="10243" name="Прямоугольник 2"/>
          <p:cNvSpPr>
            <a:spLocks noChangeArrowheads="1"/>
          </p:cNvSpPr>
          <p:nvPr/>
        </p:nvSpPr>
        <p:spPr bwMode="auto">
          <a:xfrm>
            <a:off x="775063" y="1152907"/>
            <a:ext cx="11025701" cy="50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Підготовка і проведення НСРД</a:t>
            </a:r>
          </a:p>
          <a:p>
            <a:pPr>
              <a:spcBef>
                <a:spcPts val="600"/>
              </a:spcBef>
              <a:defRPr/>
            </a:pPr>
            <a:r>
              <a:rPr lang="uk-UA" sz="2000" dirty="0">
                <a:solidFill>
                  <a:schemeClr val="tx1"/>
                </a:solidFill>
              </a:rPr>
              <a:t>Відсутність письмового доручення на проведення ОЗ</a:t>
            </a:r>
            <a:endParaRPr lang="ru-RU" sz="2000" dirty="0">
              <a:solidFill>
                <a:schemeClr val="tx1"/>
              </a:solidFill>
            </a:endParaRPr>
          </a:p>
          <a:p>
            <a:pPr>
              <a:spcBef>
                <a:spcPts val="300"/>
              </a:spcBef>
              <a:defRPr/>
            </a:pPr>
            <a:r>
              <a:rPr lang="uk-UA" sz="2000" dirty="0">
                <a:solidFill>
                  <a:schemeClr val="tx1"/>
                </a:solidFill>
              </a:rPr>
              <a:t>Невідповідність назви речовини, що мала бути закуплена, в постанові про проведення ОЗ і протоколі маркування помітки грошей</a:t>
            </a:r>
            <a:endParaRPr lang="ru-RU" sz="2000" dirty="0">
              <a:solidFill>
                <a:schemeClr val="tx1"/>
              </a:solidFill>
            </a:endParaRPr>
          </a:p>
          <a:p>
            <a:pPr>
              <a:spcBef>
                <a:spcPts val="300"/>
              </a:spcBef>
              <a:defRPr/>
            </a:pPr>
            <a:r>
              <a:rPr lang="uk-UA" sz="2000" dirty="0">
                <a:solidFill>
                  <a:schemeClr val="tx1"/>
                </a:solidFill>
              </a:rPr>
              <a:t>Відсутність даних про маркування грошей перед їх </a:t>
            </a:r>
            <a:r>
              <a:rPr lang="uk-UA" sz="2000" dirty="0" err="1">
                <a:solidFill>
                  <a:schemeClr val="tx1"/>
                </a:solidFill>
              </a:rPr>
              <a:t>видачею</a:t>
            </a:r>
            <a:r>
              <a:rPr lang="uk-UA" sz="2000" dirty="0">
                <a:solidFill>
                  <a:schemeClr val="tx1"/>
                </a:solidFill>
              </a:rPr>
              <a:t> покупцю, не зазначений спосіб помітки грошей</a:t>
            </a:r>
          </a:p>
          <a:p>
            <a:pPr>
              <a:spcBef>
                <a:spcPts val="300"/>
              </a:spcBef>
              <a:defRPr/>
            </a:pPr>
            <a:r>
              <a:rPr lang="uk-UA" sz="2000" dirty="0">
                <a:solidFill>
                  <a:schemeClr val="tx1"/>
                </a:solidFill>
              </a:rPr>
              <a:t>Відсутність ретельного огляду покупця і його описання в протоколі</a:t>
            </a:r>
            <a:endParaRPr lang="ru-RU" sz="2000" dirty="0">
              <a:solidFill>
                <a:schemeClr val="tx1"/>
              </a:solidFill>
            </a:endParaRPr>
          </a:p>
          <a:p>
            <a:pPr>
              <a:spcBef>
                <a:spcPts val="300"/>
              </a:spcBef>
              <a:defRPr/>
            </a:pPr>
            <a:r>
              <a:rPr lang="uk-UA" sz="2000" dirty="0">
                <a:solidFill>
                  <a:schemeClr val="tx1"/>
                </a:solidFill>
              </a:rPr>
              <a:t>Не з’ясування при вилученні грошей в продавця і РД у покупця їх походження</a:t>
            </a:r>
            <a:endParaRPr lang="ru-RU" sz="2000" dirty="0">
              <a:solidFill>
                <a:schemeClr val="tx1"/>
              </a:solidFill>
            </a:endParaRPr>
          </a:p>
          <a:p>
            <a:pPr>
              <a:spcBef>
                <a:spcPts val="300"/>
              </a:spcBef>
              <a:defRPr/>
            </a:pPr>
            <a:r>
              <a:rPr lang="uk-UA" sz="2000" dirty="0">
                <a:solidFill>
                  <a:schemeClr val="tx1"/>
                </a:solidFill>
              </a:rPr>
              <a:t>Невизначеність способу відібрання зразка помітки ватного тампону для подальшої ідентифікації </a:t>
            </a:r>
            <a:endParaRPr lang="ru-RU" sz="2000" dirty="0">
              <a:solidFill>
                <a:schemeClr val="tx1"/>
              </a:solidFill>
            </a:endParaRPr>
          </a:p>
          <a:p>
            <a:pPr>
              <a:spcBef>
                <a:spcPts val="300"/>
              </a:spcBef>
              <a:defRPr/>
            </a:pPr>
            <a:r>
              <a:rPr lang="uk-UA" sz="2000" dirty="0">
                <a:solidFill>
                  <a:schemeClr val="tx1"/>
                </a:solidFill>
              </a:rPr>
              <a:t>Порушення Інструкції з проведення ОЗ: відсутність доказів видачі грошових коштів - корінця платіжного доручення, виданого фінансовим органом </a:t>
            </a:r>
            <a:endParaRPr lang="ru-RU" sz="2000" dirty="0">
              <a:solidFill>
                <a:schemeClr val="tx1"/>
              </a:solidFill>
            </a:endParaRPr>
          </a:p>
          <a:p>
            <a:pPr>
              <a:spcBef>
                <a:spcPts val="300"/>
              </a:spcBef>
              <a:defRPr/>
            </a:pPr>
            <a:r>
              <a:rPr lang="uk-UA" sz="2000" dirty="0">
                <a:solidFill>
                  <a:schemeClr val="tx1"/>
                </a:solidFill>
              </a:rPr>
              <a:t>Не зазначено про застосування технічних засобів ході процесуальної дії або їх характеристики та спосіб використання (наприклад, встановлення відеокамер на одязі покупця), а також носій, на який записана інформація</a:t>
            </a:r>
          </a:p>
        </p:txBody>
      </p:sp>
      <p:sp>
        <p:nvSpPr>
          <p:cNvPr id="4" name="Номер слайда 3"/>
          <p:cNvSpPr>
            <a:spLocks noGrp="1"/>
          </p:cNvSpPr>
          <p:nvPr>
            <p:ph type="sldNum" sz="quarter" idx="12"/>
          </p:nvPr>
        </p:nvSpPr>
        <p:spPr/>
        <p:txBody>
          <a:bodyPr/>
          <a:lstStyle/>
          <a:p>
            <a:fld id="{0775E251-F7C5-40FD-933B-ECAFD4B5CBF4}" type="slidenum">
              <a:rPr lang="ru-RU" smtClean="0"/>
              <a:pPr/>
              <a:t>35</a:t>
            </a:fld>
            <a:endParaRPr lang="ru-RU"/>
          </a:p>
        </p:txBody>
      </p:sp>
    </p:spTree>
    <p:extLst>
      <p:ext uri="{BB962C8B-B14F-4D97-AF65-F5344CB8AC3E}">
        <p14:creationId xmlns:p14="http://schemas.microsoft.com/office/powerpoint/2010/main" val="2581286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36</a:t>
            </a:fld>
            <a:endParaRPr lang="ru-RU"/>
          </a:p>
        </p:txBody>
      </p:sp>
      <p:sp>
        <p:nvSpPr>
          <p:cNvPr id="3" name="Прямокутник 2"/>
          <p:cNvSpPr/>
          <p:nvPr/>
        </p:nvSpPr>
        <p:spPr>
          <a:xfrm>
            <a:off x="326571" y="1233666"/>
            <a:ext cx="11538857" cy="3416320"/>
          </a:xfrm>
          <a:prstGeom prst="rect">
            <a:avLst/>
          </a:prstGeom>
        </p:spPr>
        <p:txBody>
          <a:bodyPr wrap="square">
            <a:spAutoFit/>
          </a:bodyPr>
          <a:lstStyle/>
          <a:p>
            <a:pPr algn="just"/>
            <a:r>
              <a:rPr lang="uk-UA" dirty="0">
                <a:solidFill>
                  <a:srgbClr val="000000"/>
                </a:solidFill>
                <a:latin typeface="Times New Roman" panose="02020603050405020304" pitchFamily="18" charset="0"/>
              </a:rPr>
              <a:t>Окрім того, відповідно до п. 2.10. Інструкції про порядок оперативної закупівлі наркотичних засобів, психотропних речовин і прекурсорів, затвердженої наказом МВС України № 023/0134, для проведення оперативної закупівлі використовуються грошові кошти МВС, СБУ та інші засоби. Їх отримання і використання здійснюється згідно з відомчими нормативними актами МВС і СБУ України.</a:t>
            </a:r>
          </a:p>
          <a:p>
            <a:pPr algn="just"/>
            <a:r>
              <a:rPr lang="uk-UA" dirty="0">
                <a:solidFill>
                  <a:srgbClr val="000000"/>
                </a:solidFill>
                <a:latin typeface="Times New Roman" panose="02020603050405020304" pitchFamily="18" charset="0"/>
              </a:rPr>
              <a:t>У той же час, будь-яких фінансових документів, що підтверджують законність походження грошей, які були використані для проведення оперативних </a:t>
            </a:r>
            <a:r>
              <a:rPr lang="uk-UA" dirty="0" err="1">
                <a:solidFill>
                  <a:srgbClr val="000000"/>
                </a:solidFill>
                <a:latin typeface="Times New Roman" panose="02020603050405020304" pitchFamily="18" charset="0"/>
              </a:rPr>
              <a:t>закупівель</a:t>
            </a:r>
            <a:r>
              <a:rPr lang="uk-UA" dirty="0">
                <a:solidFill>
                  <a:srgbClr val="000000"/>
                </a:solidFill>
                <a:latin typeface="Times New Roman" panose="02020603050405020304" pitchFamily="18" charset="0"/>
              </a:rPr>
              <a:t> і посилання на джерело отримання коштів, які вручалися ОСОБА_1 для проведення оперативної закупівлі як 17.09.2013 року так і 18.10.2013 року а також даних про те, що після її проведення ці кошти були повернуті до відповідного підрозділу МВС України, матеріали кримінального провадження не містять, що позбавляє суд можливості перевірити достовірність того, що закупникам вручені саме ті грошові кошти, тієї номінальної вартості, серії та номеру, які виділені з бюджету для проведення даних слідчих дій. При цьому, даних про те, що після проведення оперативних закупок грошові кошти були повернуті до відповідного підрозділу МВС України, матеріали кримінального провадження також не містять.</a:t>
            </a:r>
            <a:endParaRPr lang="uk-UA" b="0" i="0" dirty="0">
              <a:solidFill>
                <a:srgbClr val="000000"/>
              </a:solidFill>
              <a:effectLst/>
              <a:latin typeface="Times New Roman" panose="02020603050405020304" pitchFamily="18" charset="0"/>
            </a:endParaRPr>
          </a:p>
        </p:txBody>
      </p:sp>
      <p:sp>
        <p:nvSpPr>
          <p:cNvPr id="4" name="Прямокутник 3"/>
          <p:cNvSpPr/>
          <p:nvPr/>
        </p:nvSpPr>
        <p:spPr>
          <a:xfrm>
            <a:off x="500695" y="305177"/>
            <a:ext cx="1223412" cy="369332"/>
          </a:xfrm>
          <a:prstGeom prst="rect">
            <a:avLst/>
          </a:prstGeom>
        </p:spPr>
        <p:txBody>
          <a:bodyPr wrap="none">
            <a:spAutoFit/>
          </a:bodyPr>
          <a:lstStyle/>
          <a:p>
            <a:r>
              <a:rPr lang="uk-UA" b="1" dirty="0">
                <a:solidFill>
                  <a:srgbClr val="FF0000"/>
                </a:solidFill>
              </a:rPr>
              <a:t>59343286</a:t>
            </a:r>
          </a:p>
        </p:txBody>
      </p:sp>
      <p:sp>
        <p:nvSpPr>
          <p:cNvPr id="5" name="Прямокутник 4"/>
          <p:cNvSpPr/>
          <p:nvPr/>
        </p:nvSpPr>
        <p:spPr>
          <a:xfrm>
            <a:off x="335280" y="4701312"/>
            <a:ext cx="11530148" cy="1754326"/>
          </a:xfrm>
          <a:prstGeom prst="rect">
            <a:avLst/>
          </a:prstGeom>
        </p:spPr>
        <p:txBody>
          <a:bodyPr wrap="square">
            <a:spAutoFit/>
          </a:bodyPr>
          <a:lstStyle/>
          <a:p>
            <a:pPr algn="just"/>
            <a:r>
              <a:rPr lang="ru-RU" dirty="0" err="1">
                <a:solidFill>
                  <a:srgbClr val="000000"/>
                </a:solidFill>
                <a:latin typeface="Times New Roman" panose="02020603050405020304" pitchFamily="18" charset="0"/>
              </a:rPr>
              <a:t>Щодо</a:t>
            </a:r>
            <a:r>
              <a:rPr lang="ru-RU" dirty="0">
                <a:solidFill>
                  <a:srgbClr val="000000"/>
                </a:solidFill>
                <a:latin typeface="Times New Roman" panose="02020603050405020304" pitchFamily="18" charset="0"/>
              </a:rPr>
              <a:t> протоколу </a:t>
            </a:r>
            <a:r>
              <a:rPr lang="ru-RU" dirty="0" err="1">
                <a:solidFill>
                  <a:srgbClr val="000000"/>
                </a:solidFill>
                <a:latin typeface="Times New Roman" panose="02020603050405020304" pitchFamily="18" charset="0"/>
              </a:rPr>
              <a:t>затримання</a:t>
            </a:r>
            <a:r>
              <a:rPr lang="ru-RU" dirty="0">
                <a:solidFill>
                  <a:srgbClr val="000000"/>
                </a:solidFill>
                <a:latin typeface="Times New Roman" panose="02020603050405020304" pitchFamily="18" charset="0"/>
              </a:rPr>
              <a:t> особи, </a:t>
            </a:r>
            <a:r>
              <a:rPr lang="ru-RU" dirty="0" err="1">
                <a:solidFill>
                  <a:srgbClr val="000000"/>
                </a:solidFill>
                <a:latin typeface="Times New Roman" panose="02020603050405020304" pitchFamily="18" charset="0"/>
              </a:rPr>
              <a:t>підозрюваної</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вчинені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злочину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a:t>
            </a:r>
            <a:r>
              <a:rPr lang="ru-RU" dirty="0">
                <a:solidFill>
                  <a:srgbClr val="000000"/>
                </a:solidFill>
                <a:latin typeface="Times New Roman" panose="02020603050405020304" pitchFamily="18" charset="0"/>
              </a:rPr>
              <a:t> 18.10.2013 року (т.1 </a:t>
            </a:r>
            <a:r>
              <a:rPr lang="ru-RU" dirty="0" err="1">
                <a:solidFill>
                  <a:srgbClr val="000000"/>
                </a:solidFill>
                <a:latin typeface="Times New Roman" panose="02020603050405020304" pitchFamily="18" charset="0"/>
              </a:rPr>
              <a:t>а.к.п</a:t>
            </a:r>
            <a:r>
              <a:rPr lang="ru-RU" dirty="0">
                <a:solidFill>
                  <a:srgbClr val="000000"/>
                </a:solidFill>
                <a:latin typeface="Times New Roman" panose="02020603050405020304" pitchFamily="18" charset="0"/>
              </a:rPr>
              <a:t>. 196-198) то з </a:t>
            </a:r>
            <a:r>
              <a:rPr lang="ru-RU" dirty="0" err="1">
                <a:solidFill>
                  <a:srgbClr val="000000"/>
                </a:solidFill>
                <a:latin typeface="Times New Roman" panose="02020603050405020304" pitchFamily="18" charset="0"/>
              </a:rPr>
              <a:t>врахуванням</a:t>
            </a:r>
            <a:r>
              <a:rPr lang="ru-RU" dirty="0">
                <a:solidFill>
                  <a:srgbClr val="000000"/>
                </a:solidFill>
                <a:latin typeface="Times New Roman" panose="02020603050405020304" pitchFamily="18" charset="0"/>
              </a:rPr>
              <a:t> ч.3 </a:t>
            </a:r>
            <a:r>
              <a:rPr lang="ru-RU" dirty="0">
                <a:latin typeface="Times New Roman" panose="02020603050405020304" pitchFamily="18" charset="0"/>
                <a:hlinkClick r:id="rId2" tooltip="Кримінальний процесуальний кодекс України; нормативно-правовий акт № 4651-VI від 13.04.2012"/>
              </a:rPr>
              <a:t>ст.271 КПК </a:t>
            </a:r>
            <a:r>
              <a:rPr lang="ru-RU" dirty="0" err="1">
                <a:latin typeface="Times New Roman" panose="02020603050405020304" pitchFamily="18" charset="0"/>
                <a:hlinkClick r:id="rId2" tooltip="Кримінальний процесуальний кодекс України; нормативно-правовий акт № 4651-VI від 13.04.2012"/>
              </a:rPr>
              <a:t>України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він</a:t>
            </a:r>
            <a:r>
              <a:rPr lang="ru-RU" dirty="0">
                <a:solidFill>
                  <a:srgbClr val="000000"/>
                </a:solidFill>
                <a:latin typeface="Times New Roman" panose="02020603050405020304" pitchFamily="18" charset="0"/>
              </a:rPr>
              <a:t> не </a:t>
            </a:r>
            <a:r>
              <a:rPr lang="ru-RU" dirty="0" err="1">
                <a:solidFill>
                  <a:srgbClr val="000000"/>
                </a:solidFill>
                <a:latin typeface="Times New Roman" panose="02020603050405020304" pitchFamily="18" charset="0"/>
              </a:rPr>
              <a:t>може</a:t>
            </a:r>
            <a:r>
              <a:rPr lang="ru-RU" dirty="0">
                <a:solidFill>
                  <a:srgbClr val="000000"/>
                </a:solidFill>
                <a:latin typeface="Times New Roman" panose="02020603050405020304" pitchFamily="18" charset="0"/>
              </a:rPr>
              <a:t> бути </a:t>
            </a:r>
            <a:r>
              <a:rPr lang="ru-RU" dirty="0" err="1">
                <a:solidFill>
                  <a:srgbClr val="000000"/>
                </a:solidFill>
                <a:latin typeface="Times New Roman" panose="02020603050405020304" pitchFamily="18" charset="0"/>
              </a:rPr>
              <a:t>визнаний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допустимим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доказом</a:t>
            </a:r>
            <a:r>
              <a:rPr lang="ru-RU" dirty="0">
                <a:solidFill>
                  <a:srgbClr val="000000"/>
                </a:solidFill>
                <a:latin typeface="Times New Roman" panose="02020603050405020304" pitchFamily="18" charset="0"/>
              </a:rPr>
              <a:t>. Мало того, </a:t>
            </a:r>
            <a:r>
              <a:rPr lang="ru-RU" dirty="0" err="1">
                <a:solidFill>
                  <a:srgbClr val="000000"/>
                </a:solidFill>
                <a:latin typeface="Times New Roman" panose="02020603050405020304" pitchFamily="18" charset="0"/>
              </a:rPr>
              <a:t>вказаний</a:t>
            </a:r>
            <a:r>
              <a:rPr lang="ru-RU" dirty="0">
                <a:solidFill>
                  <a:srgbClr val="000000"/>
                </a:solidFill>
                <a:latin typeface="Times New Roman" panose="02020603050405020304" pitchFamily="18" charset="0"/>
              </a:rPr>
              <a:t> протокол не </a:t>
            </a:r>
            <a:r>
              <a:rPr lang="ru-RU" dirty="0" err="1">
                <a:solidFill>
                  <a:srgbClr val="000000"/>
                </a:solidFill>
                <a:latin typeface="Times New Roman" panose="02020603050405020304" pitchFamily="18" charset="0"/>
              </a:rPr>
              <a:t>підтверджує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ознайомлення</a:t>
            </a:r>
            <a:r>
              <a:rPr lang="ru-RU" dirty="0">
                <a:solidFill>
                  <a:srgbClr val="000000"/>
                </a:solidFill>
                <a:latin typeface="Times New Roman" panose="02020603050405020304" pitchFamily="18" charset="0"/>
              </a:rPr>
              <a:t> ОСОБА_1 з </a:t>
            </a:r>
            <a:r>
              <a:rPr lang="ru-RU" dirty="0" err="1">
                <a:solidFill>
                  <a:srgbClr val="000000"/>
                </a:solidFill>
                <a:latin typeface="Times New Roman" panose="02020603050405020304" pitchFamily="18" charset="0"/>
              </a:rPr>
              <a:t>його</a:t>
            </a:r>
            <a:r>
              <a:rPr lang="ru-RU" dirty="0">
                <a:solidFill>
                  <a:srgbClr val="000000"/>
                </a:solidFill>
                <a:latin typeface="Times New Roman" panose="02020603050405020304" pitchFamily="18" charset="0"/>
              </a:rPr>
              <a:t> правами та </a:t>
            </a:r>
            <a:r>
              <a:rPr lang="ru-RU" dirty="0" err="1">
                <a:solidFill>
                  <a:srgbClr val="000000"/>
                </a:solidFill>
                <a:latin typeface="Times New Roman" panose="02020603050405020304" pitchFamily="18" charset="0"/>
              </a:rPr>
              <a:t>обовязками</a:t>
            </a:r>
            <a:r>
              <a:rPr lang="ru-RU" dirty="0">
                <a:solidFill>
                  <a:srgbClr val="000000"/>
                </a:solidFill>
                <a:latin typeface="Times New Roman" panose="02020603050405020304" pitchFamily="18" charset="0"/>
              </a:rPr>
              <a:t> (ч.3 </a:t>
            </a:r>
            <a:r>
              <a:rPr lang="ru-RU" dirty="0">
                <a:solidFill>
                  <a:srgbClr val="000000"/>
                </a:solidFill>
                <a:latin typeface="Times New Roman" panose="02020603050405020304" pitchFamily="18" charset="0"/>
                <a:hlinkClick r:id="rId3" tooltip="Кримінальний процесуальний кодекс України; нормативно-правовий акт № 4651-VI від 13.04.2012"/>
              </a:rPr>
              <a:t>ст.42 КПК </a:t>
            </a:r>
            <a:r>
              <a:rPr lang="ru-RU" dirty="0" err="1">
                <a:solidFill>
                  <a:srgbClr val="000000"/>
                </a:solidFill>
                <a:latin typeface="Times New Roman" panose="02020603050405020304" pitchFamily="18" charset="0"/>
                <a:hlinkClick r:id="rId3" tooltip="Кримінальний процесуальний кодекс України; нормативно-правовий акт № 4651-VI від 13.04.2012"/>
              </a:rPr>
              <a:t>України</a:t>
            </a:r>
            <a:r>
              <a:rPr lang="ru-RU" dirty="0">
                <a:solidFill>
                  <a:srgbClr val="000000"/>
                </a:solidFill>
                <a:latin typeface="Times New Roman" panose="02020603050405020304" pitchFamily="18" charset="0"/>
              </a:rPr>
              <a:t>) і не </a:t>
            </a:r>
            <a:r>
              <a:rPr lang="ru-RU" dirty="0" err="1">
                <a:solidFill>
                  <a:srgbClr val="000000"/>
                </a:solidFill>
                <a:latin typeface="Times New Roman" panose="02020603050405020304" pitchFamily="18" charset="0"/>
              </a:rPr>
              <a:t>містить</a:t>
            </a:r>
            <a:r>
              <a:rPr lang="ru-RU" dirty="0">
                <a:solidFill>
                  <a:srgbClr val="000000"/>
                </a:solidFill>
                <a:latin typeface="Times New Roman" panose="02020603050405020304" pitchFamily="18" charset="0"/>
              </a:rPr>
              <a:t> номеру та </a:t>
            </a:r>
            <a:r>
              <a:rPr lang="ru-RU" dirty="0" err="1">
                <a:solidFill>
                  <a:srgbClr val="000000"/>
                </a:solidFill>
                <a:latin typeface="Times New Roman" panose="02020603050405020304" pitchFamily="18" charset="0"/>
              </a:rPr>
              <a:t>серії</a:t>
            </a:r>
            <a:r>
              <a:rPr lang="ru-RU" dirty="0">
                <a:solidFill>
                  <a:srgbClr val="000000"/>
                </a:solidFill>
                <a:latin typeface="Times New Roman" panose="02020603050405020304" pitchFamily="18" charset="0"/>
              </a:rPr>
              <a:t> купюр і </a:t>
            </a:r>
            <a:r>
              <a:rPr lang="ru-RU" dirty="0" err="1">
                <a:solidFill>
                  <a:srgbClr val="000000"/>
                </a:solidFill>
                <a:latin typeface="Times New Roman" panose="02020603050405020304" pitchFamily="18" charset="0"/>
              </a:rPr>
              <a:t>даних</a:t>
            </a:r>
            <a:r>
              <a:rPr lang="ru-RU" dirty="0">
                <a:solidFill>
                  <a:srgbClr val="000000"/>
                </a:solidFill>
                <a:latin typeface="Times New Roman" panose="02020603050405020304" pitchFamily="18" charset="0"/>
              </a:rPr>
              <a:t> про те,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вилучені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a:t>
            </a:r>
            <a:r>
              <a:rPr lang="ru-RU" dirty="0">
                <a:solidFill>
                  <a:srgbClr val="000000"/>
                </a:solidFill>
                <a:latin typeface="Times New Roman" panose="02020603050405020304" pitchFamily="18" charset="0"/>
              </a:rPr>
              <a:t> час </a:t>
            </a:r>
            <a:r>
              <a:rPr lang="ru-RU" dirty="0" err="1">
                <a:solidFill>
                  <a:srgbClr val="000000"/>
                </a:solidFill>
                <a:latin typeface="Times New Roman" panose="02020603050405020304" pitchFamily="18" charset="0"/>
              </a:rPr>
              <a:t>затримання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грошові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кошти</a:t>
            </a:r>
            <a:r>
              <a:rPr lang="ru-RU" dirty="0">
                <a:solidFill>
                  <a:srgbClr val="000000"/>
                </a:solidFill>
                <a:latin typeface="Times New Roman" panose="02020603050405020304" pitchFamily="18" charset="0"/>
              </a:rPr>
              <a:t> 50 грн. </a:t>
            </a:r>
            <a:r>
              <a:rPr lang="ru-RU" dirty="0" err="1">
                <a:solidFill>
                  <a:srgbClr val="000000"/>
                </a:solidFill>
                <a:latin typeface="Times New Roman" panose="02020603050405020304" pitchFamily="18" charset="0"/>
              </a:rPr>
              <a:t>відповідають</a:t>
            </a:r>
            <a:r>
              <a:rPr lang="ru-RU" dirty="0">
                <a:solidFill>
                  <a:srgbClr val="000000"/>
                </a:solidFill>
                <a:latin typeface="Times New Roman" panose="02020603050405020304" pitchFamily="18" charset="0"/>
              </a:rPr>
              <a:t> акту </a:t>
            </a:r>
            <a:r>
              <a:rPr lang="ru-RU" dirty="0" err="1">
                <a:solidFill>
                  <a:srgbClr val="000000"/>
                </a:solidFill>
                <a:latin typeface="Times New Roman" panose="02020603050405020304" pitchFamily="18" charset="0"/>
              </a:rPr>
              <a:t>видачі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грошових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коштів</a:t>
            </a:r>
            <a:r>
              <a:rPr lang="ru-RU" dirty="0">
                <a:solidFill>
                  <a:srgbClr val="000000"/>
                </a:solidFill>
                <a:latin typeface="Times New Roman" panose="02020603050405020304" pitchFamily="18" charset="0"/>
              </a:rPr>
              <a:t>. Суду </a:t>
            </a:r>
            <a:r>
              <a:rPr lang="ru-RU" dirty="0" err="1">
                <a:solidFill>
                  <a:srgbClr val="000000"/>
                </a:solidFill>
                <a:latin typeface="Times New Roman" panose="02020603050405020304" pitchFamily="18" charset="0"/>
              </a:rPr>
              <a:t>також</a:t>
            </a:r>
            <a:r>
              <a:rPr lang="ru-RU" dirty="0">
                <a:solidFill>
                  <a:srgbClr val="000000"/>
                </a:solidFill>
                <a:latin typeface="Times New Roman" panose="02020603050405020304" pitchFamily="18" charset="0"/>
              </a:rPr>
              <a:t> не </a:t>
            </a:r>
            <a:r>
              <a:rPr lang="ru-RU" dirty="0" err="1">
                <a:solidFill>
                  <a:srgbClr val="000000"/>
                </a:solidFill>
                <a:latin typeface="Times New Roman" panose="02020603050405020304" pitchFamily="18" charset="0"/>
              </a:rPr>
              <a:t>надано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додаток</a:t>
            </a:r>
            <a:r>
              <a:rPr lang="ru-RU" dirty="0">
                <a:solidFill>
                  <a:srgbClr val="000000"/>
                </a:solidFill>
                <a:latin typeface="Times New Roman" panose="02020603050405020304" pitchFamily="18" charset="0"/>
              </a:rPr>
              <a:t> до </a:t>
            </a:r>
            <a:r>
              <a:rPr lang="ru-RU" dirty="0" err="1">
                <a:solidFill>
                  <a:srgbClr val="000000"/>
                </a:solidFill>
                <a:latin typeface="Times New Roman" panose="02020603050405020304" pitchFamily="18" charset="0"/>
              </a:rPr>
              <a:t>вказаного</a:t>
            </a:r>
            <a:r>
              <a:rPr lang="ru-RU" dirty="0">
                <a:solidFill>
                  <a:srgbClr val="000000"/>
                </a:solidFill>
                <a:latin typeface="Times New Roman" panose="02020603050405020304" pitchFamily="18" charset="0"/>
              </a:rPr>
              <a:t> протоколу </a:t>
            </a:r>
            <a:r>
              <a:rPr lang="ru-RU" dirty="0" err="1">
                <a:solidFill>
                  <a:srgbClr val="000000"/>
                </a:solidFill>
                <a:latin typeface="Times New Roman" panose="02020603050405020304" pitchFamily="18" charset="0"/>
              </a:rPr>
              <a:t>відеодиск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незважаючи</a:t>
            </a:r>
            <a:r>
              <a:rPr lang="ru-RU" dirty="0">
                <a:solidFill>
                  <a:srgbClr val="000000"/>
                </a:solidFill>
                <a:latin typeface="Times New Roman" panose="02020603050405020304" pitchFamily="18" charset="0"/>
              </a:rPr>
              <a:t> на те,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він</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містить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вказівку</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фіксацію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відеокамерою</a:t>
            </a:r>
            <a:r>
              <a:rPr lang="ru-RU" dirty="0">
                <a:solidFill>
                  <a:srgbClr val="000000"/>
                </a:solidFill>
                <a:latin typeface="Times New Roman" panose="02020603050405020304" pitchFamily="18" charset="0"/>
              </a:rPr>
              <a:t> «JVC»,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також</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тлумачиться</a:t>
            </a:r>
            <a:r>
              <a:rPr lang="ru-RU" dirty="0">
                <a:solidFill>
                  <a:srgbClr val="000000"/>
                </a:solidFill>
                <a:latin typeface="Times New Roman" panose="02020603050405020304" pitchFamily="18" charset="0"/>
              </a:rPr>
              <a:t> судом на </a:t>
            </a:r>
            <a:r>
              <a:rPr lang="ru-RU" dirty="0" err="1">
                <a:solidFill>
                  <a:srgbClr val="000000"/>
                </a:solidFill>
                <a:latin typeface="Times New Roman" panose="02020603050405020304" pitchFamily="18" charset="0"/>
              </a:rPr>
              <a:t>користь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обвинуваченого</a:t>
            </a:r>
            <a:r>
              <a:rPr lang="ru-RU" dirty="0">
                <a:solidFill>
                  <a:srgbClr val="000000"/>
                </a:solidFill>
                <a:latin typeface="Times New Roman" panose="02020603050405020304" pitchFamily="18" charset="0"/>
              </a:rPr>
              <a:t>.</a:t>
            </a:r>
            <a:endParaRPr lang="uk-UA" dirty="0"/>
          </a:p>
        </p:txBody>
      </p:sp>
      <p:sp>
        <p:nvSpPr>
          <p:cNvPr id="6" name="Прямокутник 5"/>
          <p:cNvSpPr/>
          <p:nvPr/>
        </p:nvSpPr>
        <p:spPr>
          <a:xfrm>
            <a:off x="2029097" y="305177"/>
            <a:ext cx="9213669" cy="369332"/>
          </a:xfrm>
          <a:prstGeom prst="rect">
            <a:avLst/>
          </a:prstGeom>
        </p:spPr>
        <p:txBody>
          <a:bodyPr wrap="square">
            <a:spAutoFit/>
          </a:bodyPr>
          <a:lstStyle/>
          <a:p>
            <a:r>
              <a:rPr lang="ru-RU" dirty="0">
                <a:solidFill>
                  <a:srgbClr val="000000"/>
                </a:solidFill>
                <a:latin typeface="Times New Roman" panose="02020603050405020304" pitchFamily="18" charset="0"/>
              </a:rPr>
              <a:t>25 </a:t>
            </a:r>
            <a:r>
              <a:rPr lang="ru-RU" dirty="0" err="1">
                <a:solidFill>
                  <a:srgbClr val="000000"/>
                </a:solidFill>
                <a:latin typeface="Times New Roman" panose="02020603050405020304" pitchFamily="18" charset="0"/>
              </a:rPr>
              <a:t>липня</a:t>
            </a:r>
            <a:r>
              <a:rPr lang="ru-RU" dirty="0">
                <a:solidFill>
                  <a:srgbClr val="000000"/>
                </a:solidFill>
                <a:latin typeface="Times New Roman" panose="02020603050405020304" pitchFamily="18" charset="0"/>
              </a:rPr>
              <a:t> 2016 року      </a:t>
            </a:r>
            <a:r>
              <a:rPr lang="ru-RU" dirty="0" err="1">
                <a:solidFill>
                  <a:srgbClr val="000000"/>
                </a:solidFill>
                <a:latin typeface="Times New Roman" panose="02020603050405020304" pitchFamily="18" charset="0"/>
              </a:rPr>
              <a:t>Орджонікідзевський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районний</a:t>
            </a:r>
            <a:r>
              <a:rPr lang="ru-RU" dirty="0">
                <a:solidFill>
                  <a:srgbClr val="000000"/>
                </a:solidFill>
                <a:latin typeface="Times New Roman" panose="02020603050405020304" pitchFamily="18" charset="0"/>
              </a:rPr>
              <a:t> суд </a:t>
            </a:r>
            <a:r>
              <a:rPr lang="ru-RU" dirty="0" err="1">
                <a:solidFill>
                  <a:srgbClr val="000000"/>
                </a:solidFill>
                <a:latin typeface="Times New Roman" panose="02020603050405020304" pitchFamily="18" charset="0"/>
              </a:rPr>
              <a:t>міста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Запоріжжя</a:t>
            </a:r>
            <a:r>
              <a:rPr lang="ru-RU" dirty="0">
                <a:solidFill>
                  <a:srgbClr val="000000"/>
                </a:solidFill>
                <a:latin typeface="Times New Roman" panose="02020603050405020304" pitchFamily="18" charset="0"/>
              </a:rPr>
              <a:t> </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1038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310335" y="547327"/>
            <a:ext cx="9776758" cy="523220"/>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800" b="1" dirty="0" smtClean="0">
                <a:solidFill>
                  <a:schemeClr val="tx1"/>
                </a:solidFill>
                <a:latin typeface="Tahoma" panose="020B0604030504040204" pitchFamily="34" charset="0"/>
              </a:rPr>
              <a:t>Аргументи захисту (3</a:t>
            </a:r>
            <a:r>
              <a:rPr lang="uk-UA" altLang="ru-RU" sz="2800" b="1" dirty="0">
                <a:solidFill>
                  <a:schemeClr val="tx1"/>
                </a:solidFill>
                <a:latin typeface="Tahoma" panose="020B0604030504040204" pitchFamily="34" charset="0"/>
              </a:rPr>
              <a:t>)</a:t>
            </a:r>
          </a:p>
        </p:txBody>
      </p:sp>
      <p:sp>
        <p:nvSpPr>
          <p:cNvPr id="4" name="Прямоугольник 2"/>
          <p:cNvSpPr>
            <a:spLocks noChangeArrowheads="1"/>
          </p:cNvSpPr>
          <p:nvPr/>
        </p:nvSpPr>
        <p:spPr bwMode="auto">
          <a:xfrm>
            <a:off x="1114697" y="2288483"/>
            <a:ext cx="1075616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400" b="1" dirty="0">
                <a:solidFill>
                  <a:schemeClr val="tx1"/>
                </a:solidFill>
                <a:latin typeface="Tahoma" panose="020B0604030504040204" pitchFamily="34" charset="0"/>
              </a:rPr>
              <a:t>Фіксація результатів НСРД</a:t>
            </a:r>
          </a:p>
          <a:p>
            <a:pPr>
              <a:defRPr/>
            </a:pPr>
            <a:r>
              <a:rPr lang="uk-UA" sz="2400" dirty="0">
                <a:solidFill>
                  <a:schemeClr val="tx1"/>
                </a:solidFill>
              </a:rPr>
              <a:t>Невжиття заходів технічної фіксації факту збуту </a:t>
            </a:r>
            <a:endParaRPr lang="ru-RU" sz="2400" dirty="0">
              <a:solidFill>
                <a:schemeClr val="tx1"/>
              </a:solidFill>
            </a:endParaRPr>
          </a:p>
          <a:p>
            <a:pPr>
              <a:defRPr/>
            </a:pPr>
            <a:r>
              <a:rPr lang="uk-UA" sz="2400" dirty="0">
                <a:solidFill>
                  <a:schemeClr val="tx1"/>
                </a:solidFill>
              </a:rPr>
              <a:t>Не проведення вилучення грошових купюр, відбитків пальців, і відповідно, експертиз</a:t>
            </a:r>
            <a:endParaRPr lang="ru-RU" sz="2400" dirty="0">
              <a:solidFill>
                <a:schemeClr val="tx1"/>
              </a:solidFill>
            </a:endParaRPr>
          </a:p>
          <a:p>
            <a:pPr>
              <a:defRPr/>
            </a:pPr>
            <a:r>
              <a:rPr lang="uk-UA" sz="2400" dirty="0">
                <a:solidFill>
                  <a:schemeClr val="tx1"/>
                </a:solidFill>
              </a:rPr>
              <a:t>Не з’ясування при вилученні грошей у продавця і РД у покупця їх </a:t>
            </a:r>
            <a:r>
              <a:rPr lang="uk-UA" sz="2400" dirty="0" smtClean="0">
                <a:solidFill>
                  <a:schemeClr val="tx1"/>
                </a:solidFill>
              </a:rPr>
              <a:t>походження</a:t>
            </a:r>
          </a:p>
        </p:txBody>
      </p:sp>
      <p:sp>
        <p:nvSpPr>
          <p:cNvPr id="5" name="Номер слайда 4"/>
          <p:cNvSpPr>
            <a:spLocks noGrp="1"/>
          </p:cNvSpPr>
          <p:nvPr>
            <p:ph type="sldNum" sz="quarter" idx="12"/>
          </p:nvPr>
        </p:nvSpPr>
        <p:spPr/>
        <p:txBody>
          <a:bodyPr/>
          <a:lstStyle/>
          <a:p>
            <a:fld id="{0775E251-F7C5-40FD-933B-ECAFD4B5CBF4}" type="slidenum">
              <a:rPr lang="ru-RU" smtClean="0"/>
              <a:pPr/>
              <a:t>37</a:t>
            </a:fld>
            <a:endParaRPr lang="ru-RU"/>
          </a:p>
        </p:txBody>
      </p:sp>
    </p:spTree>
    <p:extLst>
      <p:ext uri="{BB962C8B-B14F-4D97-AF65-F5344CB8AC3E}">
        <p14:creationId xmlns:p14="http://schemas.microsoft.com/office/powerpoint/2010/main" val="3021248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995055" y="325819"/>
            <a:ext cx="10196945"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Аргументи захисту (4)</a:t>
            </a:r>
            <a:endParaRPr lang="uk-UA" altLang="ru-RU" sz="2400" b="1" dirty="0">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844732" y="982271"/>
            <a:ext cx="11290612" cy="362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Покупці</a:t>
            </a:r>
          </a:p>
          <a:p>
            <a:pPr>
              <a:spcBef>
                <a:spcPts val="300"/>
              </a:spcBef>
              <a:defRPr/>
            </a:pPr>
            <a:r>
              <a:rPr lang="uk-UA" sz="2400" dirty="0">
                <a:solidFill>
                  <a:schemeClr val="tx1"/>
                </a:solidFill>
              </a:rPr>
              <a:t>Відсутність письмової згоди покупця на участь в ОЗ</a:t>
            </a:r>
            <a:endParaRPr lang="ru-RU" sz="2400" dirty="0">
              <a:solidFill>
                <a:schemeClr val="tx1"/>
              </a:solidFill>
            </a:endParaRPr>
          </a:p>
          <a:p>
            <a:pPr>
              <a:spcBef>
                <a:spcPts val="300"/>
              </a:spcBef>
              <a:defRPr/>
            </a:pPr>
            <a:r>
              <a:rPr lang="uk-UA" sz="2400" dirty="0">
                <a:solidFill>
                  <a:schemeClr val="tx1"/>
                </a:solidFill>
              </a:rPr>
              <a:t>Відсутність підстав для зміни анкетних даних</a:t>
            </a:r>
            <a:endParaRPr lang="ru-RU" sz="2400" dirty="0">
              <a:solidFill>
                <a:schemeClr val="tx1"/>
              </a:solidFill>
            </a:endParaRPr>
          </a:p>
          <a:p>
            <a:pPr>
              <a:spcBef>
                <a:spcPts val="300"/>
              </a:spcBef>
              <a:defRPr/>
            </a:pPr>
            <a:r>
              <a:rPr lang="uk-UA" sz="2400" dirty="0">
                <a:solidFill>
                  <a:schemeClr val="tx1"/>
                </a:solidFill>
              </a:rPr>
              <a:t>Використання наркозалежної особи, яка перебуває на випробувальному терміні</a:t>
            </a:r>
            <a:endParaRPr lang="ru-RU" sz="2400" dirty="0">
              <a:solidFill>
                <a:schemeClr val="tx1"/>
              </a:solidFill>
            </a:endParaRPr>
          </a:p>
          <a:p>
            <a:pPr>
              <a:spcBef>
                <a:spcPts val="300"/>
              </a:spcBef>
              <a:defRPr/>
            </a:pPr>
            <a:r>
              <a:rPr lang="uk-UA" sz="2400" dirty="0">
                <a:solidFill>
                  <a:schemeClr val="tx1"/>
                </a:solidFill>
              </a:rPr>
              <a:t>Відмова покупця від факту участі в ОЗ</a:t>
            </a:r>
            <a:endParaRPr lang="ru-RU" sz="2400" dirty="0">
              <a:solidFill>
                <a:schemeClr val="tx1"/>
              </a:solidFill>
            </a:endParaRPr>
          </a:p>
          <a:p>
            <a:pPr>
              <a:spcBef>
                <a:spcPts val="300"/>
              </a:spcBef>
              <a:defRPr/>
            </a:pPr>
            <a:r>
              <a:rPr lang="uk-UA" sz="2400" dirty="0">
                <a:solidFill>
                  <a:schemeClr val="tx1"/>
                </a:solidFill>
              </a:rPr>
              <a:t>Смерть </a:t>
            </a:r>
            <a:r>
              <a:rPr lang="uk-UA" sz="2400" dirty="0" smtClean="0">
                <a:solidFill>
                  <a:schemeClr val="tx1"/>
                </a:solidFill>
              </a:rPr>
              <a:t>покупця</a:t>
            </a:r>
            <a:endParaRPr lang="ru-RU" sz="2400" dirty="0">
              <a:solidFill>
                <a:schemeClr val="tx1"/>
              </a:solidFill>
            </a:endParaRPr>
          </a:p>
          <a:p>
            <a:pPr>
              <a:spcBef>
                <a:spcPts val="300"/>
              </a:spcBef>
              <a:defRPr/>
            </a:pPr>
            <a:r>
              <a:rPr lang="uk-UA" sz="2400" dirty="0">
                <a:solidFill>
                  <a:schemeClr val="tx1"/>
                </a:solidFill>
              </a:rPr>
              <a:t>Зміна показань покупця в суді на користь обвинувачення</a:t>
            </a:r>
            <a:endParaRPr lang="ru-RU" sz="2400" dirty="0">
              <a:solidFill>
                <a:schemeClr val="tx1"/>
              </a:solidFill>
            </a:endParaRPr>
          </a:p>
          <a:p>
            <a:pPr>
              <a:spcBef>
                <a:spcPts val="300"/>
              </a:spcBef>
              <a:defRPr/>
            </a:pPr>
            <a:r>
              <a:rPr lang="uk-UA" sz="2400" dirty="0">
                <a:solidFill>
                  <a:schemeClr val="tx1"/>
                </a:solidFill>
              </a:rPr>
              <a:t>Перебування покупця у приятельських стосунках із працівниками міліції </a:t>
            </a:r>
            <a:endParaRPr lang="ru-RU" sz="2400" dirty="0">
              <a:solidFill>
                <a:schemeClr val="tx1"/>
              </a:solidFill>
            </a:endParaRPr>
          </a:p>
        </p:txBody>
      </p:sp>
      <p:sp>
        <p:nvSpPr>
          <p:cNvPr id="4" name="Прямоугольник 2"/>
          <p:cNvSpPr>
            <a:spLocks noChangeArrowheads="1"/>
          </p:cNvSpPr>
          <p:nvPr/>
        </p:nvSpPr>
        <p:spPr bwMode="auto">
          <a:xfrm>
            <a:off x="844732" y="4791716"/>
            <a:ext cx="11304258" cy="182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400" b="1" dirty="0">
                <a:solidFill>
                  <a:schemeClr val="tx1"/>
                </a:solidFill>
                <a:latin typeface="Tahoma" panose="020B0604030504040204" pitchFamily="34" charset="0"/>
              </a:rPr>
              <a:t>Поняті</a:t>
            </a:r>
          </a:p>
          <a:p>
            <a:pPr>
              <a:defRPr/>
            </a:pPr>
            <a:r>
              <a:rPr lang="uk-UA" sz="2400" dirty="0">
                <a:solidFill>
                  <a:schemeClr val="tx1"/>
                </a:solidFill>
              </a:rPr>
              <a:t>Зацікавлені або залежні від міліції особи («штатні» поняті) </a:t>
            </a:r>
            <a:endParaRPr lang="ru-RU" sz="2400" dirty="0">
              <a:solidFill>
                <a:schemeClr val="tx1"/>
              </a:solidFill>
            </a:endParaRPr>
          </a:p>
          <a:p>
            <a:pPr>
              <a:defRPr/>
            </a:pPr>
            <a:r>
              <a:rPr lang="uk-UA" sz="2400" dirty="0">
                <a:solidFill>
                  <a:schemeClr val="tx1"/>
                </a:solidFill>
              </a:rPr>
              <a:t>Якщо вони не бачили моменту збуту, їх показання є показаннями з чужих слів (покупця і обвинуваченого) </a:t>
            </a:r>
            <a:endParaRPr lang="ru-RU" sz="2400" dirty="0">
              <a:solidFill>
                <a:schemeClr val="tx1"/>
              </a:solidFill>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38</a:t>
            </a:fld>
            <a:endParaRPr lang="ru-RU"/>
          </a:p>
        </p:txBody>
      </p:sp>
    </p:spTree>
    <p:extLst>
      <p:ext uri="{BB962C8B-B14F-4D97-AF65-F5344CB8AC3E}">
        <p14:creationId xmlns:p14="http://schemas.microsoft.com/office/powerpoint/2010/main" val="2272984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80412" y="182348"/>
            <a:ext cx="9758148" cy="461665"/>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Аргументи захисту (5)</a:t>
            </a:r>
            <a:endParaRPr lang="uk-UA" altLang="ru-RU" sz="2400" b="1" dirty="0">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949234" y="644013"/>
            <a:ext cx="1124276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Інші вади досудового розслідування</a:t>
            </a:r>
          </a:p>
          <a:p>
            <a:pPr>
              <a:spcBef>
                <a:spcPts val="600"/>
              </a:spcBef>
              <a:defRPr/>
            </a:pPr>
            <a:r>
              <a:rPr lang="uk-UA" sz="2000" dirty="0">
                <a:solidFill>
                  <a:schemeClr val="tx1"/>
                </a:solidFill>
              </a:rPr>
              <a:t>Не проведення слідчих дій, направлених на визначення належності вилучених при затриманні </a:t>
            </a:r>
            <a:r>
              <a:rPr lang="uk-UA" sz="2000" dirty="0" err="1">
                <a:solidFill>
                  <a:schemeClr val="tx1"/>
                </a:solidFill>
              </a:rPr>
              <a:t>РД</a:t>
            </a:r>
            <a:r>
              <a:rPr lang="uk-UA" sz="2000" dirty="0">
                <a:solidFill>
                  <a:schemeClr val="tx1"/>
                </a:solidFill>
              </a:rPr>
              <a:t> </a:t>
            </a:r>
            <a:endParaRPr lang="ru-RU" sz="2000" dirty="0">
              <a:solidFill>
                <a:schemeClr val="tx1"/>
              </a:solidFill>
            </a:endParaRPr>
          </a:p>
          <a:p>
            <a:pPr>
              <a:spcBef>
                <a:spcPts val="600"/>
              </a:spcBef>
              <a:defRPr/>
            </a:pPr>
            <a:r>
              <a:rPr lang="uk-UA" sz="2000" dirty="0">
                <a:solidFill>
                  <a:schemeClr val="tx1"/>
                </a:solidFill>
              </a:rPr>
              <a:t>Відсутність підстав для проведення обшуку (</a:t>
            </a:r>
            <a:r>
              <a:rPr lang="uk-UA" sz="2000" dirty="0" smtClean="0">
                <a:solidFill>
                  <a:schemeClr val="tx1"/>
                </a:solidFill>
              </a:rPr>
              <a:t>огляду </a:t>
            </a:r>
            <a:r>
              <a:rPr lang="uk-UA" sz="2000" dirty="0">
                <a:solidFill>
                  <a:schemeClr val="tx1"/>
                </a:solidFill>
              </a:rPr>
              <a:t>особи)</a:t>
            </a:r>
            <a:endParaRPr lang="ru-RU" sz="2000" dirty="0">
              <a:solidFill>
                <a:schemeClr val="tx1"/>
              </a:solidFill>
            </a:endParaRPr>
          </a:p>
          <a:p>
            <a:pPr>
              <a:spcBef>
                <a:spcPts val="600"/>
              </a:spcBef>
              <a:defRPr/>
            </a:pPr>
            <a:r>
              <a:rPr lang="uk-UA" sz="2000" dirty="0">
                <a:solidFill>
                  <a:schemeClr val="tx1"/>
                </a:solidFill>
              </a:rPr>
              <a:t>Невідповідність даних, що містяться в різних процесуальних документах, зокрема, номіналів, кількості і номерів грошових купюр</a:t>
            </a:r>
            <a:endParaRPr lang="ru-RU" sz="2000" dirty="0">
              <a:solidFill>
                <a:schemeClr val="tx1"/>
              </a:solidFill>
            </a:endParaRPr>
          </a:p>
          <a:p>
            <a:pPr>
              <a:spcBef>
                <a:spcPts val="600"/>
              </a:spcBef>
              <a:defRPr/>
            </a:pPr>
            <a:r>
              <a:rPr lang="uk-UA" sz="2000" dirty="0">
                <a:solidFill>
                  <a:schemeClr val="tx1"/>
                </a:solidFill>
              </a:rPr>
              <a:t>Низька якість технічних (аудіо-, відео-) записів </a:t>
            </a:r>
          </a:p>
          <a:p>
            <a:pPr>
              <a:spcBef>
                <a:spcPts val="600"/>
              </a:spcBef>
              <a:defRPr/>
            </a:pPr>
            <a:r>
              <a:rPr lang="uk-UA" sz="2000" dirty="0">
                <a:solidFill>
                  <a:schemeClr val="tx1"/>
                </a:solidFill>
              </a:rPr>
              <a:t>Штучне створення доказів стороною обвинувачення</a:t>
            </a:r>
            <a:endParaRPr lang="ru-RU" sz="2000" dirty="0">
              <a:solidFill>
                <a:schemeClr val="tx1"/>
              </a:solidFill>
            </a:endParaRPr>
          </a:p>
          <a:p>
            <a:pPr>
              <a:spcBef>
                <a:spcPts val="600"/>
              </a:spcBef>
              <a:defRPr/>
            </a:pPr>
            <a:r>
              <a:rPr lang="uk-UA" sz="2000" dirty="0">
                <a:solidFill>
                  <a:schemeClr val="tx1"/>
                </a:solidFill>
              </a:rPr>
              <a:t>Ненадання доступу до матеріалів справи, зокрема, до </a:t>
            </a:r>
            <a:r>
              <a:rPr lang="uk-UA" sz="2000" dirty="0" err="1">
                <a:solidFill>
                  <a:schemeClr val="tx1"/>
                </a:solidFill>
              </a:rPr>
              <a:t>РД</a:t>
            </a:r>
            <a:endParaRPr lang="ru-RU" sz="2000" dirty="0">
              <a:solidFill>
                <a:schemeClr val="tx1"/>
              </a:solidFill>
            </a:endParaRPr>
          </a:p>
        </p:txBody>
      </p:sp>
      <p:sp>
        <p:nvSpPr>
          <p:cNvPr id="4" name="Прямоугольник 2"/>
          <p:cNvSpPr>
            <a:spLocks noChangeArrowheads="1"/>
          </p:cNvSpPr>
          <p:nvPr/>
        </p:nvSpPr>
        <p:spPr bwMode="auto">
          <a:xfrm>
            <a:off x="949234" y="4242385"/>
            <a:ext cx="1121319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Свідки</a:t>
            </a:r>
          </a:p>
          <a:p>
            <a:pPr>
              <a:spcBef>
                <a:spcPts val="300"/>
              </a:spcBef>
              <a:defRPr/>
            </a:pPr>
            <a:r>
              <a:rPr lang="uk-UA" sz="2000" dirty="0">
                <a:solidFill>
                  <a:schemeClr val="tx1"/>
                </a:solidFill>
              </a:rPr>
              <a:t>Незабезпечення явки до суду свідків обвинувачення, в т.ч. покупця</a:t>
            </a:r>
            <a:endParaRPr lang="ru-RU" sz="2000" dirty="0">
              <a:solidFill>
                <a:schemeClr val="tx1"/>
              </a:solidFill>
            </a:endParaRPr>
          </a:p>
          <a:p>
            <a:pPr>
              <a:spcBef>
                <a:spcPts val="300"/>
              </a:spcBef>
              <a:defRPr/>
            </a:pPr>
            <a:r>
              <a:rPr lang="uk-UA" sz="2000" dirty="0">
                <a:solidFill>
                  <a:schemeClr val="tx1"/>
                </a:solidFill>
              </a:rPr>
              <a:t>Визнання недопустимими доказами показань працівників міліції, як зацікавлених осіб</a:t>
            </a:r>
            <a:endParaRPr lang="ru-RU" sz="2000" dirty="0">
              <a:solidFill>
                <a:schemeClr val="tx1"/>
              </a:solidFill>
            </a:endParaRPr>
          </a:p>
          <a:p>
            <a:pPr>
              <a:spcBef>
                <a:spcPts val="300"/>
              </a:spcBef>
              <a:defRPr/>
            </a:pPr>
            <a:r>
              <a:rPr lang="uk-UA" sz="2000" dirty="0">
                <a:solidFill>
                  <a:schemeClr val="tx1"/>
                </a:solidFill>
              </a:rPr>
              <a:t>Використання показань свідка, якого раніше засудили за показаннями обвинуваченого</a:t>
            </a:r>
            <a:endParaRPr lang="ru-RU" sz="2000" dirty="0">
              <a:solidFill>
                <a:schemeClr val="tx1"/>
              </a:solidFill>
            </a:endParaRPr>
          </a:p>
          <a:p>
            <a:pPr>
              <a:spcBef>
                <a:spcPts val="300"/>
              </a:spcBef>
              <a:defRPr/>
            </a:pPr>
            <a:r>
              <a:rPr lang="uk-UA" sz="2000" dirty="0">
                <a:solidFill>
                  <a:schemeClr val="tx1"/>
                </a:solidFill>
              </a:rPr>
              <a:t>Використання показань свідків, які раніше неодноразово притягнутих до кримінальної відповідальності, в т.ч. у справах з наркотиків, бути правдивими і об'єктивними </a:t>
            </a:r>
            <a:endParaRPr lang="ru-RU" sz="2000" dirty="0">
              <a:solidFill>
                <a:schemeClr val="tx1"/>
              </a:solidFill>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39</a:t>
            </a:fld>
            <a:endParaRPr lang="ru-RU"/>
          </a:p>
        </p:txBody>
      </p:sp>
    </p:spTree>
    <p:extLst>
      <p:ext uri="{BB962C8B-B14F-4D97-AF65-F5344CB8AC3E}">
        <p14:creationId xmlns:p14="http://schemas.microsoft.com/office/powerpoint/2010/main" val="152480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AutoShape 5"/>
          <p:cNvSpPr>
            <a:spLocks noChangeAspect="1" noChangeArrowheads="1"/>
          </p:cNvSpPr>
          <p:nvPr/>
        </p:nvSpPr>
        <p:spPr bwMode="auto">
          <a:xfrm>
            <a:off x="1774825" y="981075"/>
            <a:ext cx="8066088"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ru-RU" altLang="ru-RU"/>
          </a:p>
        </p:txBody>
      </p:sp>
      <p:sp>
        <p:nvSpPr>
          <p:cNvPr id="2" name="Заголовок 1"/>
          <p:cNvSpPr>
            <a:spLocks noGrp="1"/>
          </p:cNvSpPr>
          <p:nvPr>
            <p:ph type="title"/>
          </p:nvPr>
        </p:nvSpPr>
        <p:spPr>
          <a:xfrm>
            <a:off x="2592924" y="624109"/>
            <a:ext cx="8911687" cy="5942945"/>
          </a:xfrm>
        </p:spPr>
        <p:txBody>
          <a:bodyPr>
            <a:normAutofit/>
          </a:bodyPr>
          <a:lstStyle/>
          <a:p>
            <a:r>
              <a:rPr lang="ru-RU" dirty="0" smtClean="0">
                <a:solidFill>
                  <a:schemeClr val="tx1">
                    <a:lumMod val="65000"/>
                    <a:lumOff val="35000"/>
                  </a:schemeClr>
                </a:solidFill>
              </a:rPr>
              <a:t>	</a:t>
            </a:r>
            <a:endParaRPr lang="ru-RU" dirty="0">
              <a:solidFill>
                <a:schemeClr val="tx1">
                  <a:lumMod val="65000"/>
                  <a:lumOff val="35000"/>
                </a:schemeClr>
              </a:solidFill>
            </a:endParaRPr>
          </a:p>
        </p:txBody>
      </p:sp>
      <p:sp>
        <p:nvSpPr>
          <p:cNvPr id="4" name="Номер слайда 3"/>
          <p:cNvSpPr>
            <a:spLocks noGrp="1"/>
          </p:cNvSpPr>
          <p:nvPr>
            <p:ph type="sldNum" sz="quarter" idx="12"/>
          </p:nvPr>
        </p:nvSpPr>
        <p:spPr/>
        <p:txBody>
          <a:bodyPr/>
          <a:lstStyle/>
          <a:p>
            <a:fld id="{0775E251-F7C5-40FD-933B-ECAFD4B5CBF4}" type="slidenum">
              <a:rPr lang="ru-RU" smtClean="0"/>
              <a:pPr/>
              <a:t>4</a:t>
            </a:fld>
            <a:endParaRPr lang="ru-RU"/>
          </a:p>
        </p:txBody>
      </p:sp>
      <p:sp>
        <p:nvSpPr>
          <p:cNvPr id="5" name="TextBox 1"/>
          <p:cNvSpPr txBox="1">
            <a:spLocks noChangeArrowheads="1"/>
          </p:cNvSpPr>
          <p:nvPr/>
        </p:nvSpPr>
        <p:spPr bwMode="auto">
          <a:xfrm>
            <a:off x="3546565" y="2286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Акти законодавства</a:t>
            </a:r>
          </a:p>
        </p:txBody>
      </p:sp>
      <p:sp>
        <p:nvSpPr>
          <p:cNvPr id="8" name="Заголовок 1"/>
          <p:cNvSpPr txBox="1">
            <a:spLocks/>
          </p:cNvSpPr>
          <p:nvPr/>
        </p:nvSpPr>
        <p:spPr bwMode="auto">
          <a:xfrm>
            <a:off x="657496" y="1047529"/>
            <a:ext cx="10585269" cy="6096000"/>
          </a:xfrm>
          <a:prstGeom prst="rect">
            <a:avLst/>
          </a:prstGeom>
          <a:noFill/>
          <a:ln>
            <a:noFill/>
          </a:ln>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ts val="300"/>
              </a:spcBef>
              <a:buClrTx/>
              <a:buSzTx/>
              <a:buFont typeface="Wingdings" panose="05000000000000000000" pitchFamily="2" charset="2"/>
              <a:buChar char="v"/>
            </a:pPr>
            <a:r>
              <a:rPr lang="uk-UA" altLang="ru-RU" dirty="0">
                <a:solidFill>
                  <a:schemeClr val="tx1"/>
                </a:solidFill>
                <a:latin typeface="Tahoma" panose="020B0604030504040204" pitchFamily="34" charset="0"/>
              </a:rPr>
              <a:t>Інструкція про призначення та проведення судових експертиз та експертних досліджень та Науково-методичних рекомендацій з питань підготовки та призначення судових експертиз та експертних досліджень (наказ Мін</a:t>
            </a:r>
            <a:r>
              <a:rPr lang="en-US" altLang="ru-RU" dirty="0">
                <a:solidFill>
                  <a:schemeClr val="tx1"/>
                </a:solidFill>
                <a:latin typeface="Tahoma" panose="020B0604030504040204" pitchFamily="34" charset="0"/>
              </a:rPr>
              <a:t>’</a:t>
            </a:r>
            <a:r>
              <a:rPr lang="uk-UA" altLang="ru-RU" dirty="0" err="1">
                <a:solidFill>
                  <a:schemeClr val="tx1"/>
                </a:solidFill>
                <a:latin typeface="Tahoma" panose="020B0604030504040204" pitchFamily="34" charset="0"/>
              </a:rPr>
              <a:t>юсту</a:t>
            </a:r>
            <a:r>
              <a:rPr lang="uk-UA" altLang="ru-RU" dirty="0">
                <a:solidFill>
                  <a:schemeClr val="tx1"/>
                </a:solidFill>
                <a:latin typeface="Tahoma" panose="020B0604030504040204" pitchFamily="34" charset="0"/>
              </a:rPr>
              <a:t> України від </a:t>
            </a:r>
            <a:r>
              <a:rPr lang="ru-RU" altLang="ru-RU" dirty="0">
                <a:solidFill>
                  <a:schemeClr val="tx1"/>
                </a:solidFill>
                <a:latin typeface="Tahoma" panose="020B0604030504040204" pitchFamily="34" charset="0"/>
              </a:rPr>
              <a:t>08.10.1998  № 53/5</a:t>
            </a:r>
            <a:r>
              <a:rPr lang="uk-UA" altLang="ru-RU" dirty="0">
                <a:solidFill>
                  <a:schemeClr val="tx1"/>
                </a:solidFill>
                <a:latin typeface="Tahoma" panose="020B0604030504040204" pitchFamily="34" charset="0"/>
              </a:rPr>
              <a:t> в ред. Наказу від 26.12.2012 №1950/5)</a:t>
            </a:r>
            <a:endParaRPr lang="ru-RU"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v"/>
            </a:pPr>
            <a:r>
              <a:rPr lang="uk-UA" altLang="ru-RU" dirty="0">
                <a:solidFill>
                  <a:schemeClr val="tx1"/>
                </a:solidFill>
              </a:rPr>
              <a:t>Перелік рекомендованої науково-технічної та довідкової літератури, що використовується під час проведення судових експертиз</a:t>
            </a:r>
            <a:r>
              <a:rPr lang="uk-UA" altLang="ru-RU" b="1" dirty="0">
                <a:solidFill>
                  <a:schemeClr val="tx1"/>
                </a:solidFill>
              </a:rPr>
              <a:t> </a:t>
            </a:r>
            <a:r>
              <a:rPr lang="uk-UA" altLang="ru-RU" dirty="0">
                <a:solidFill>
                  <a:schemeClr val="tx1"/>
                </a:solidFill>
              </a:rPr>
              <a:t>(наказ Мін’юсту від 30 липня 2010 року № 1722/5)</a:t>
            </a:r>
            <a:endParaRPr lang="ru-RU" altLang="ru-RU" dirty="0">
              <a:solidFill>
                <a:schemeClr val="tx1"/>
              </a:solidFill>
            </a:endParaRPr>
          </a:p>
          <a:p>
            <a:pPr>
              <a:spcBef>
                <a:spcPts val="300"/>
              </a:spcBef>
              <a:buClrTx/>
              <a:buSzTx/>
              <a:buFont typeface="Wingdings" panose="05000000000000000000" pitchFamily="2" charset="2"/>
              <a:buChar char="v"/>
            </a:pPr>
            <a:r>
              <a:rPr lang="uk-UA" altLang="ru-RU" dirty="0">
                <a:solidFill>
                  <a:schemeClr val="tx1"/>
                </a:solidFill>
              </a:rPr>
              <a:t>Порядок ведення реєстру </a:t>
            </a:r>
            <a:r>
              <a:rPr lang="uk-UA" altLang="ru-RU" dirty="0" err="1">
                <a:solidFill>
                  <a:schemeClr val="tx1"/>
                </a:solidFill>
              </a:rPr>
              <a:t>методик</a:t>
            </a:r>
            <a:r>
              <a:rPr lang="uk-UA" altLang="ru-RU" dirty="0">
                <a:solidFill>
                  <a:schemeClr val="tx1"/>
                </a:solidFill>
              </a:rPr>
              <a:t> судових експертиз (наказ Мін’юсту від, 02.10.2008 № 1666/5)</a:t>
            </a:r>
            <a:endParaRPr lang="ru-RU" altLang="ru-RU" dirty="0">
              <a:solidFill>
                <a:schemeClr val="tx1"/>
              </a:solidFill>
            </a:endParaRPr>
          </a:p>
          <a:p>
            <a:pPr>
              <a:spcBef>
                <a:spcPts val="300"/>
              </a:spcBef>
              <a:buClrTx/>
              <a:buSzTx/>
              <a:buFont typeface="Wingdings" panose="05000000000000000000" pitchFamily="2" charset="2"/>
              <a:buChar char="v"/>
            </a:pPr>
            <a:r>
              <a:rPr lang="uk-UA" altLang="ru-RU" dirty="0">
                <a:solidFill>
                  <a:schemeClr val="tx1"/>
                </a:solidFill>
              </a:rPr>
              <a:t>Порядок ведення державного Реєстру атестованих судових експертів (Наказ Мін’юсту від 29.03.2012 № 492/5)</a:t>
            </a:r>
            <a:endParaRPr lang="ru-RU" altLang="ru-RU" dirty="0">
              <a:solidFill>
                <a:schemeClr val="tx1"/>
              </a:solidFill>
            </a:endParaRPr>
          </a:p>
          <a:p>
            <a:pPr>
              <a:spcBef>
                <a:spcPts val="300"/>
              </a:spcBef>
              <a:buClrTx/>
              <a:buSzTx/>
              <a:buFont typeface="Wingdings" panose="05000000000000000000" pitchFamily="2" charset="2"/>
              <a:buChar char="v"/>
            </a:pPr>
            <a:r>
              <a:rPr lang="uk-UA" altLang="ru-RU" dirty="0">
                <a:solidFill>
                  <a:schemeClr val="tx1"/>
                </a:solidFill>
                <a:latin typeface="Tahoma" panose="020B0604030504040204" pitchFamily="34" charset="0"/>
              </a:rPr>
              <a:t>Постанова Пленуму Верховного суду України від 26.04.2002 № </a:t>
            </a:r>
            <a:r>
              <a:rPr lang="ru-RU" altLang="ru-RU" dirty="0">
                <a:solidFill>
                  <a:schemeClr val="tx1"/>
                </a:solidFill>
                <a:latin typeface="Tahoma" panose="020B0604030504040204" pitchFamily="34" charset="0"/>
              </a:rPr>
              <a:t>4 «Про </a:t>
            </a:r>
            <a:r>
              <a:rPr lang="ru-RU" altLang="ru-RU" dirty="0" err="1">
                <a:solidFill>
                  <a:schemeClr val="tx1"/>
                </a:solidFill>
                <a:latin typeface="Tahoma" panose="020B0604030504040204" pitchFamily="34" charset="0"/>
              </a:rPr>
              <a:t>судову</a:t>
            </a:r>
            <a:r>
              <a:rPr lang="ru-RU" altLang="ru-RU" dirty="0">
                <a:solidFill>
                  <a:schemeClr val="tx1"/>
                </a:solidFill>
                <a:latin typeface="Tahoma" panose="020B0604030504040204" pitchFamily="34" charset="0"/>
              </a:rPr>
              <a:t> практику в справах про </a:t>
            </a:r>
            <a:r>
              <a:rPr lang="ru-RU" altLang="ru-RU" dirty="0" err="1">
                <a:solidFill>
                  <a:schemeClr val="tx1"/>
                </a:solidFill>
                <a:latin typeface="Tahoma" panose="020B0604030504040204" pitchFamily="34" charset="0"/>
              </a:rPr>
              <a:t>злочини</a:t>
            </a:r>
            <a:r>
              <a:rPr lang="ru-RU" altLang="ru-RU" dirty="0">
                <a:solidFill>
                  <a:schemeClr val="tx1"/>
                </a:solidFill>
                <a:latin typeface="Tahoma" panose="020B0604030504040204" pitchFamily="34" charset="0"/>
              </a:rPr>
              <a:t> у </a:t>
            </a:r>
            <a:r>
              <a:rPr lang="ru-RU" altLang="ru-RU" dirty="0" err="1">
                <a:solidFill>
                  <a:schemeClr val="tx1"/>
                </a:solidFill>
                <a:latin typeface="Tahoma" panose="020B0604030504040204" pitchFamily="34" charset="0"/>
              </a:rPr>
              <a:t>сфері</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обігу</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наркотичних</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засобів</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психотропних</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речовин</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їх</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аналогів</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або</a:t>
            </a:r>
            <a:r>
              <a:rPr lang="ru-RU" altLang="ru-RU" dirty="0">
                <a:solidFill>
                  <a:schemeClr val="tx1"/>
                </a:solidFill>
                <a:latin typeface="Tahoma" panose="020B0604030504040204" pitchFamily="34" charset="0"/>
              </a:rPr>
              <a:t> </a:t>
            </a:r>
            <a:r>
              <a:rPr lang="ru-RU" altLang="ru-RU" dirty="0" err="1">
                <a:solidFill>
                  <a:schemeClr val="tx1"/>
                </a:solidFill>
                <a:latin typeface="Tahoma" panose="020B0604030504040204" pitchFamily="34" charset="0"/>
              </a:rPr>
              <a:t>прекурсорів</a:t>
            </a:r>
            <a:r>
              <a:rPr lang="ru-RU" altLang="ru-RU" dirty="0">
                <a:solidFill>
                  <a:schemeClr val="tx1"/>
                </a:solidFill>
                <a:latin typeface="Tahoma" panose="020B0604030504040204" pitchFamily="34" charset="0"/>
              </a:rPr>
              <a:t>»</a:t>
            </a:r>
            <a:r>
              <a:rPr lang="uk-UA" altLang="ru-RU" dirty="0">
                <a:solidFill>
                  <a:schemeClr val="tx1"/>
                </a:solidFill>
                <a:latin typeface="Tahoma" panose="020B0604030504040204" pitchFamily="34" charset="0"/>
              </a:rPr>
              <a:t>»</a:t>
            </a:r>
            <a:endParaRPr lang="ru-RU"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v"/>
            </a:pPr>
            <a:r>
              <a:rPr lang="uk-UA" altLang="ru-RU" dirty="0">
                <a:solidFill>
                  <a:schemeClr val="tx1"/>
                </a:solidFill>
                <a:latin typeface="Tahoma" panose="020B0604030504040204" pitchFamily="34" charset="0"/>
              </a:rPr>
              <a:t>Узагальнення судової практики «Практика розгляду судами справ про злочини у сфері обігу наркотичних засобів, психотропних речовин, їх аналогів або прекурсорів», зробленого суддею Верховного Суду України </a:t>
            </a:r>
            <a:r>
              <a:rPr lang="uk-UA" altLang="ru-RU" dirty="0" err="1">
                <a:solidFill>
                  <a:schemeClr val="tx1"/>
                </a:solidFill>
                <a:latin typeface="Tahoma" panose="020B0604030504040204" pitchFamily="34" charset="0"/>
              </a:rPr>
              <a:t>Косарєвим</a:t>
            </a:r>
            <a:r>
              <a:rPr lang="uk-UA" altLang="ru-RU" dirty="0">
                <a:solidFill>
                  <a:schemeClr val="tx1"/>
                </a:solidFill>
                <a:latin typeface="Tahoma" panose="020B0604030504040204" pitchFamily="34" charset="0"/>
              </a:rPr>
              <a:t> В.І.  та ін. (наведеної на сторінці «Судова практика / узагальнення судової практики» офіційного сайту Верховного Суду України </a:t>
            </a:r>
            <a:endParaRPr lang="ru-RU" altLang="ru-RU" dirty="0">
              <a:solidFill>
                <a:schemeClr val="tx1"/>
              </a:solidFill>
              <a:latin typeface="Tahoma" panose="020B0604030504040204" pitchFamily="34" charset="0"/>
            </a:endParaRPr>
          </a:p>
        </p:txBody>
      </p:sp>
    </p:spTree>
    <p:extLst>
      <p:ext uri="{BB962C8B-B14F-4D97-AF65-F5344CB8AC3E}">
        <p14:creationId xmlns:p14="http://schemas.microsoft.com/office/powerpoint/2010/main" val="402673550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244" y="657226"/>
            <a:ext cx="9733512" cy="692603"/>
          </a:xfrm>
          <a:noFill/>
        </p:spPr>
        <p:txBody>
          <a:bodyPr>
            <a:normAutofit/>
          </a:bodyPr>
          <a:lstStyle/>
          <a:p>
            <a:r>
              <a:rPr lang="uk-UA" smtClean="0"/>
              <a:t>Види експертиз</a:t>
            </a:r>
            <a:endParaRPr lang="uk-UA"/>
          </a:p>
        </p:txBody>
      </p:sp>
      <p:sp>
        <p:nvSpPr>
          <p:cNvPr id="3" name="Місце для тексту 2"/>
          <p:cNvSpPr>
            <a:spLocks noGrp="1"/>
          </p:cNvSpPr>
          <p:nvPr>
            <p:ph type="body" idx="1"/>
          </p:nvPr>
        </p:nvSpPr>
        <p:spPr>
          <a:xfrm>
            <a:off x="1897039" y="1773238"/>
            <a:ext cx="9065717" cy="4105048"/>
          </a:xfrm>
        </p:spPr>
        <p:txBody>
          <a:bodyPr>
            <a:normAutofit/>
          </a:bodyPr>
          <a:lstStyle/>
          <a:p>
            <a:pPr algn="just"/>
            <a:r>
              <a:rPr lang="uk-UA" sz="2800" smtClean="0">
                <a:solidFill>
                  <a:schemeClr val="tx1"/>
                </a:solidFill>
              </a:rPr>
              <a:t>Наркотичних засобів, психотропних речовин або їх аналогів та прекурсорів;</a:t>
            </a:r>
          </a:p>
          <a:p>
            <a:pPr algn="just"/>
            <a:r>
              <a:rPr lang="uk-UA" sz="2800" smtClean="0">
                <a:solidFill>
                  <a:schemeClr val="tx1"/>
                </a:solidFill>
              </a:rPr>
              <a:t>Дактилоскопічна</a:t>
            </a:r>
          </a:p>
          <a:p>
            <a:pPr algn="just"/>
            <a:r>
              <a:rPr lang="uk-UA" sz="2800" smtClean="0">
                <a:solidFill>
                  <a:schemeClr val="tx1"/>
                </a:solidFill>
              </a:rPr>
              <a:t>Люмінофору, нанесеного на грошові купюри</a:t>
            </a:r>
            <a:r>
              <a:rPr lang="en-US" sz="2800" smtClean="0">
                <a:solidFill>
                  <a:schemeClr val="tx1"/>
                </a:solidFill>
              </a:rPr>
              <a:t> </a:t>
            </a:r>
            <a:endParaRPr lang="uk-UA" sz="2800" smtClean="0">
              <a:solidFill>
                <a:schemeClr val="tx1"/>
              </a:solidFill>
            </a:endParaRPr>
          </a:p>
          <a:p>
            <a:pPr algn="just"/>
            <a:r>
              <a:rPr lang="uk-UA" sz="2800" err="1" smtClean="0">
                <a:solidFill>
                  <a:schemeClr val="tx1"/>
                </a:solidFill>
              </a:rPr>
              <a:t>Фоноскопічна</a:t>
            </a:r>
            <a:endParaRPr lang="uk-UA" sz="2800" smtClean="0">
              <a:solidFill>
                <a:schemeClr val="tx1"/>
              </a:solidFill>
            </a:endParaRPr>
          </a:p>
          <a:p>
            <a:pPr algn="just"/>
            <a:r>
              <a:rPr lang="uk-UA" sz="2800" smtClean="0">
                <a:solidFill>
                  <a:schemeClr val="tx1"/>
                </a:solidFill>
              </a:rPr>
              <a:t>Біологічна</a:t>
            </a:r>
            <a:endParaRPr lang="uk-UA">
              <a:solidFill>
                <a:schemeClr val="tx1"/>
              </a:solidFill>
            </a:endParaRPr>
          </a:p>
        </p:txBody>
      </p:sp>
      <p:sp>
        <p:nvSpPr>
          <p:cNvPr id="4" name="Номер слайда 3"/>
          <p:cNvSpPr>
            <a:spLocks noGrp="1"/>
          </p:cNvSpPr>
          <p:nvPr>
            <p:ph type="sldNum" sz="quarter" idx="12"/>
          </p:nvPr>
        </p:nvSpPr>
        <p:spPr/>
        <p:txBody>
          <a:bodyPr/>
          <a:lstStyle/>
          <a:p>
            <a:fld id="{0775E251-F7C5-40FD-933B-ECAFD4B5CBF4}" type="slidenum">
              <a:rPr lang="ru-RU" smtClean="0"/>
              <a:pPr/>
              <a:t>40</a:t>
            </a:fld>
            <a:endParaRPr lang="ru-RU"/>
          </a:p>
        </p:txBody>
      </p:sp>
    </p:spTree>
    <p:extLst>
      <p:ext uri="{BB962C8B-B14F-4D97-AF65-F5344CB8AC3E}">
        <p14:creationId xmlns:p14="http://schemas.microsoft.com/office/powerpoint/2010/main" val="3646550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839985" y="0"/>
            <a:ext cx="10352015" cy="461665"/>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a:solidFill>
                  <a:schemeClr val="tx1"/>
                </a:solidFill>
                <a:latin typeface="Tahoma" panose="020B0604030504040204" pitchFamily="34" charset="0"/>
              </a:rPr>
              <a:t>Висновок </a:t>
            </a:r>
            <a:r>
              <a:rPr lang="uk-UA" altLang="ru-RU" sz="2400" b="1" smtClean="0">
                <a:solidFill>
                  <a:schemeClr val="tx1"/>
                </a:solidFill>
                <a:latin typeface="Tahoma" panose="020B0604030504040204" pitchFamily="34" charset="0"/>
              </a:rPr>
              <a:t>експерта – на що звертати увагу</a:t>
            </a:r>
            <a:endParaRPr lang="uk-UA" altLang="ru-RU" sz="2400" b="1">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870857" y="794657"/>
            <a:ext cx="10750667" cy="554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b="1" dirty="0">
                <a:solidFill>
                  <a:schemeClr val="tx1"/>
                </a:solidFill>
                <a:latin typeface="Tahoma" panose="020B0604030504040204" pitchFamily="34" charset="0"/>
              </a:rPr>
              <a:t>Вступна частина: </a:t>
            </a:r>
          </a:p>
          <a:p>
            <a:pPr>
              <a:spcBef>
                <a:spcPts val="200"/>
              </a:spcBef>
              <a:defRPr/>
            </a:pPr>
            <a:r>
              <a:rPr lang="uk-UA" sz="2000" dirty="0">
                <a:solidFill>
                  <a:schemeClr val="tx1"/>
                </a:solidFill>
              </a:rPr>
              <a:t>дата надходження документа про призначення експертизи</a:t>
            </a:r>
            <a:endParaRPr lang="ru-RU" sz="2000" dirty="0">
              <a:solidFill>
                <a:schemeClr val="tx1"/>
              </a:solidFill>
            </a:endParaRPr>
          </a:p>
          <a:p>
            <a:pPr>
              <a:spcBef>
                <a:spcPts val="200"/>
              </a:spcBef>
              <a:defRPr/>
            </a:pPr>
            <a:r>
              <a:rPr lang="uk-UA" sz="2000" dirty="0">
                <a:solidFill>
                  <a:schemeClr val="tx1"/>
                </a:solidFill>
              </a:rPr>
              <a:t>найменування експертної установи та/або ім'я, прізвище, по батькові експерта;</a:t>
            </a:r>
            <a:endParaRPr lang="ru-RU" sz="2000" dirty="0">
              <a:solidFill>
                <a:schemeClr val="tx1"/>
              </a:solidFill>
            </a:endParaRPr>
          </a:p>
          <a:p>
            <a:pPr>
              <a:spcBef>
                <a:spcPts val="200"/>
              </a:spcBef>
              <a:defRPr/>
            </a:pPr>
            <a:r>
              <a:rPr lang="uk-UA" sz="2000" dirty="0">
                <a:solidFill>
                  <a:schemeClr val="tx1"/>
                </a:solidFill>
              </a:rPr>
              <a:t>всі реквізити документа про призначення експертизи, в т.ч. номер провадження</a:t>
            </a:r>
            <a:endParaRPr lang="ru-RU" sz="2000" dirty="0">
              <a:solidFill>
                <a:schemeClr val="tx1"/>
              </a:solidFill>
            </a:endParaRPr>
          </a:p>
          <a:p>
            <a:pPr>
              <a:spcBef>
                <a:spcPts val="200"/>
              </a:spcBef>
              <a:defRPr/>
            </a:pPr>
            <a:r>
              <a:rPr lang="uk-UA" sz="2000" dirty="0">
                <a:solidFill>
                  <a:schemeClr val="tx1"/>
                </a:solidFill>
              </a:rPr>
              <a:t>перелік об'єктів та зразків (у разі надходження), що підлягають дослідженню</a:t>
            </a:r>
            <a:endParaRPr lang="ru-RU" sz="2000" dirty="0">
              <a:solidFill>
                <a:schemeClr val="tx1"/>
              </a:solidFill>
            </a:endParaRPr>
          </a:p>
          <a:p>
            <a:pPr>
              <a:spcBef>
                <a:spcPts val="200"/>
              </a:spcBef>
              <a:defRPr/>
            </a:pPr>
            <a:r>
              <a:rPr lang="uk-UA" sz="2000" dirty="0">
                <a:solidFill>
                  <a:schemeClr val="tx1"/>
                </a:solidFill>
              </a:rPr>
              <a:t>відомості про надані матеріали провадження: назва, кількість аркушів</a:t>
            </a:r>
            <a:endParaRPr lang="ru-RU" sz="2000" dirty="0">
              <a:solidFill>
                <a:schemeClr val="tx1"/>
              </a:solidFill>
            </a:endParaRPr>
          </a:p>
          <a:p>
            <a:pPr>
              <a:spcBef>
                <a:spcPts val="200"/>
              </a:spcBef>
              <a:defRPr/>
            </a:pPr>
            <a:r>
              <a:rPr lang="uk-UA" sz="2000" dirty="0">
                <a:solidFill>
                  <a:schemeClr val="tx1"/>
                </a:solidFill>
              </a:rPr>
              <a:t>спосіб доставки та вид упаковки досліджуваних об'єктів</a:t>
            </a:r>
            <a:endParaRPr lang="ru-RU" sz="2000" dirty="0">
              <a:solidFill>
                <a:schemeClr val="tx1"/>
              </a:solidFill>
            </a:endParaRPr>
          </a:p>
          <a:p>
            <a:pPr>
              <a:spcBef>
                <a:spcPts val="200"/>
              </a:spcBef>
              <a:defRPr/>
            </a:pPr>
            <a:r>
              <a:rPr lang="uk-UA" sz="2000" dirty="0">
                <a:solidFill>
                  <a:schemeClr val="tx1"/>
                </a:solidFill>
              </a:rPr>
              <a:t>запис про відповідність матеріалів та об’єктів, що надійшли, матеріалам, зазначеним у документі про призначення експертизи</a:t>
            </a:r>
            <a:endParaRPr lang="ru-RU" sz="2000" dirty="0">
              <a:solidFill>
                <a:schemeClr val="tx1"/>
              </a:solidFill>
            </a:endParaRPr>
          </a:p>
          <a:p>
            <a:pPr>
              <a:spcBef>
                <a:spcPts val="200"/>
              </a:spcBef>
              <a:defRPr/>
            </a:pPr>
            <a:r>
              <a:rPr lang="uk-UA" sz="2000" dirty="0">
                <a:solidFill>
                  <a:schemeClr val="tx1"/>
                </a:solidFill>
              </a:rPr>
              <a:t>перелік питань експерту, у формулюванні документа про призначення експертизи </a:t>
            </a:r>
            <a:endParaRPr lang="ru-RU" sz="2000" dirty="0">
              <a:solidFill>
                <a:schemeClr val="tx1"/>
              </a:solidFill>
            </a:endParaRPr>
          </a:p>
          <a:p>
            <a:pPr>
              <a:spcBef>
                <a:spcPts val="200"/>
              </a:spcBef>
              <a:defRPr/>
            </a:pPr>
            <a:r>
              <a:rPr lang="uk-UA" sz="2000" dirty="0">
                <a:solidFill>
                  <a:schemeClr val="tx1"/>
                </a:solidFill>
              </a:rPr>
              <a:t>дані про експерта (експертів), в т.ч. дата та номер видачі свідоцтва про присвоєння кваліфікації судового експерта, ким видано та строк дії;</a:t>
            </a:r>
            <a:endParaRPr lang="ru-RU" sz="2000" dirty="0">
              <a:solidFill>
                <a:schemeClr val="tx1"/>
              </a:solidFill>
            </a:endParaRPr>
          </a:p>
          <a:p>
            <a:pPr>
              <a:spcBef>
                <a:spcPts val="200"/>
              </a:spcBef>
              <a:defRPr/>
            </a:pPr>
            <a:r>
              <a:rPr lang="uk-UA" sz="2000" dirty="0">
                <a:solidFill>
                  <a:schemeClr val="tx1"/>
                </a:solidFill>
              </a:rPr>
              <a:t>попередження експерта про кримінальну відповідальність</a:t>
            </a:r>
            <a:endParaRPr lang="ru-RU" sz="2000" dirty="0">
              <a:solidFill>
                <a:schemeClr val="tx1"/>
              </a:solidFill>
            </a:endParaRPr>
          </a:p>
          <a:p>
            <a:pPr>
              <a:spcBef>
                <a:spcPts val="200"/>
              </a:spcBef>
              <a:defRPr/>
            </a:pPr>
            <a:r>
              <a:rPr lang="uk-UA" sz="2000" dirty="0">
                <a:solidFill>
                  <a:schemeClr val="tx1"/>
                </a:solidFill>
              </a:rPr>
              <a:t>нормативні акти, методики, рекомендована література, із зазначенням реєстраційних кодів </a:t>
            </a:r>
            <a:r>
              <a:rPr lang="uk-UA" sz="2000" dirty="0" err="1">
                <a:solidFill>
                  <a:schemeClr val="tx1"/>
                </a:solidFill>
              </a:rPr>
              <a:t>методик</a:t>
            </a:r>
            <a:r>
              <a:rPr lang="uk-UA" sz="2000" dirty="0">
                <a:solidFill>
                  <a:schemeClr val="tx1"/>
                </a:solidFill>
              </a:rPr>
              <a:t> проведення судових експертиз з Реєстру </a:t>
            </a:r>
            <a:r>
              <a:rPr lang="uk-UA" sz="2000" dirty="0" err="1">
                <a:solidFill>
                  <a:schemeClr val="tx1"/>
                </a:solidFill>
              </a:rPr>
              <a:t>методик</a:t>
            </a:r>
            <a:r>
              <a:rPr lang="uk-UA" sz="2000" dirty="0">
                <a:solidFill>
                  <a:schemeClr val="tx1"/>
                </a:solidFill>
              </a:rPr>
              <a:t> проведення судових експертиз</a:t>
            </a:r>
            <a:endParaRPr lang="ru-RU" sz="2000" dirty="0">
              <a:solidFill>
                <a:schemeClr val="tx1"/>
              </a:solidFill>
            </a:endParaRPr>
          </a:p>
          <a:p>
            <a:pPr>
              <a:spcBef>
                <a:spcPct val="0"/>
              </a:spcBef>
              <a:buClrTx/>
              <a:buSzTx/>
              <a:buFont typeface="Wingdings" panose="05000000000000000000" pitchFamily="2" charset="2"/>
              <a:buChar char="v"/>
              <a:defRPr/>
            </a:pPr>
            <a:endParaRPr lang="uk-UA" altLang="ru-RU" dirty="0">
              <a:solidFill>
                <a:schemeClr val="tx1"/>
              </a:solidFill>
              <a:latin typeface="Tahoma" panose="020B0604030504040204" pitchFamily="34" charset="0"/>
            </a:endParaRPr>
          </a:p>
        </p:txBody>
      </p:sp>
      <p:sp>
        <p:nvSpPr>
          <p:cNvPr id="4" name="Номер слайда 3"/>
          <p:cNvSpPr>
            <a:spLocks noGrp="1"/>
          </p:cNvSpPr>
          <p:nvPr>
            <p:ph type="sldNum" sz="quarter" idx="12"/>
          </p:nvPr>
        </p:nvSpPr>
        <p:spPr/>
        <p:txBody>
          <a:bodyPr/>
          <a:lstStyle/>
          <a:p>
            <a:fld id="{0775E251-F7C5-40FD-933B-ECAFD4B5CBF4}" type="slidenum">
              <a:rPr lang="ru-RU" smtClean="0"/>
              <a:pPr/>
              <a:t>41</a:t>
            </a:fld>
            <a:endParaRPr lang="ru-RU"/>
          </a:p>
        </p:txBody>
      </p:sp>
    </p:spTree>
    <p:extLst>
      <p:ext uri="{BB962C8B-B14F-4D97-AF65-F5344CB8AC3E}">
        <p14:creationId xmlns:p14="http://schemas.microsoft.com/office/powerpoint/2010/main" val="3371952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944806" y="152401"/>
            <a:ext cx="10247194" cy="461665"/>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defRPr/>
            </a:pPr>
            <a:r>
              <a:rPr lang="uk-UA" altLang="ru-RU" sz="2400" b="1" dirty="0">
                <a:solidFill>
                  <a:schemeClr val="tx1"/>
                </a:solidFill>
                <a:latin typeface="Tahoma" panose="020B0604030504040204" pitchFamily="34" charset="0"/>
              </a:rPr>
              <a:t>Висновок експерта – на що звертати </a:t>
            </a:r>
            <a:r>
              <a:rPr lang="uk-UA" altLang="ru-RU" sz="2400" b="1" dirty="0" smtClean="0">
                <a:solidFill>
                  <a:schemeClr val="tx1"/>
                </a:solidFill>
                <a:latin typeface="Tahoma" panose="020B0604030504040204" pitchFamily="34" charset="0"/>
              </a:rPr>
              <a:t>увагу (2</a:t>
            </a:r>
            <a:r>
              <a:rPr lang="uk-UA" altLang="ru-RU" sz="2400" b="1" dirty="0">
                <a:solidFill>
                  <a:schemeClr val="tx1"/>
                </a:solidFill>
                <a:latin typeface="Tahoma" panose="020B0604030504040204" pitchFamily="34" charset="0"/>
              </a:rPr>
              <a:t>)</a:t>
            </a:r>
          </a:p>
        </p:txBody>
      </p:sp>
      <p:sp>
        <p:nvSpPr>
          <p:cNvPr id="10243" name="Прямоугольник 2"/>
          <p:cNvSpPr>
            <a:spLocks noChangeArrowheads="1"/>
          </p:cNvSpPr>
          <p:nvPr/>
        </p:nvSpPr>
        <p:spPr bwMode="auto">
          <a:xfrm>
            <a:off x="635726" y="736830"/>
            <a:ext cx="11326535" cy="371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Дослідницька частина:</a:t>
            </a:r>
          </a:p>
          <a:p>
            <a:pPr>
              <a:spcBef>
                <a:spcPts val="600"/>
              </a:spcBef>
              <a:defRPr/>
            </a:pPr>
            <a:r>
              <a:rPr lang="uk-UA" sz="2000" dirty="0">
                <a:solidFill>
                  <a:schemeClr val="tx1"/>
                </a:solidFill>
              </a:rPr>
              <a:t>описання процесу дослідження: відомості про стан об'єктів дослідження, методи (методики) дослідження</a:t>
            </a:r>
            <a:endParaRPr lang="ru-RU" sz="2000" dirty="0">
              <a:solidFill>
                <a:schemeClr val="tx1"/>
              </a:solidFill>
            </a:endParaRPr>
          </a:p>
          <a:p>
            <a:pPr>
              <a:spcBef>
                <a:spcPts val="300"/>
              </a:spcBef>
              <a:defRPr/>
            </a:pPr>
            <a:r>
              <a:rPr lang="uk-UA" sz="2000" dirty="0">
                <a:solidFill>
                  <a:schemeClr val="tx1"/>
                </a:solidFill>
              </a:rPr>
              <a:t>посилання на ілюстрації, додатки та необхідні роз'яснення до них</a:t>
            </a:r>
            <a:endParaRPr lang="ru-RU" sz="2000" dirty="0">
              <a:solidFill>
                <a:schemeClr val="tx1"/>
              </a:solidFill>
            </a:endParaRPr>
          </a:p>
          <a:p>
            <a:pPr>
              <a:spcBef>
                <a:spcPts val="300"/>
              </a:spcBef>
              <a:defRPr/>
            </a:pPr>
            <a:r>
              <a:rPr lang="uk-UA" sz="2000" dirty="0">
                <a:solidFill>
                  <a:schemeClr val="tx1"/>
                </a:solidFill>
              </a:rPr>
              <a:t>результати дослідження</a:t>
            </a:r>
            <a:endParaRPr lang="ru-RU" sz="2000" dirty="0">
              <a:solidFill>
                <a:schemeClr val="tx1"/>
              </a:solidFill>
            </a:endParaRPr>
          </a:p>
          <a:p>
            <a:pPr>
              <a:spcBef>
                <a:spcPts val="300"/>
              </a:spcBef>
              <a:defRPr/>
            </a:pPr>
            <a:r>
              <a:rPr lang="uk-UA" sz="2000" dirty="0">
                <a:solidFill>
                  <a:schemeClr val="tx1"/>
                </a:solidFill>
              </a:rPr>
              <a:t>експертну оцінку результатів дослідження і </a:t>
            </a:r>
            <a:r>
              <a:rPr lang="uk-UA" sz="2000" dirty="0" smtClean="0">
                <a:solidFill>
                  <a:schemeClr val="tx1"/>
                </a:solidFill>
              </a:rPr>
              <a:t>обґрунтування </a:t>
            </a:r>
            <a:r>
              <a:rPr lang="uk-UA" sz="2000" dirty="0">
                <a:solidFill>
                  <a:schemeClr val="tx1"/>
                </a:solidFill>
              </a:rPr>
              <a:t>висновку розбіжностей з висновками попередніх експертиз, якщо такі </a:t>
            </a:r>
            <a:r>
              <a:rPr lang="uk-UA" sz="2000" dirty="0" smtClean="0">
                <a:solidFill>
                  <a:schemeClr val="tx1"/>
                </a:solidFill>
              </a:rPr>
              <a:t>є з </a:t>
            </a:r>
            <a:r>
              <a:rPr lang="uk-UA" sz="2000" dirty="0">
                <a:solidFill>
                  <a:schemeClr val="tx1"/>
                </a:solidFill>
              </a:rPr>
              <a:t>поставлених питань</a:t>
            </a:r>
            <a:endParaRPr lang="ru-RU" sz="2000" dirty="0">
              <a:solidFill>
                <a:schemeClr val="tx1"/>
              </a:solidFill>
            </a:endParaRPr>
          </a:p>
          <a:p>
            <a:pPr>
              <a:spcBef>
                <a:spcPts val="300"/>
              </a:spcBef>
              <a:defRPr/>
            </a:pPr>
            <a:r>
              <a:rPr lang="uk-UA" sz="2000" dirty="0">
                <a:solidFill>
                  <a:schemeClr val="tx1"/>
                </a:solidFill>
              </a:rPr>
              <a:t>причини, з яких питання, які  не належать до предмета експертизи або не входять до компетенції експерта, не можуть бути вирішені</a:t>
            </a:r>
            <a:endParaRPr lang="ru-RU" sz="2000" dirty="0">
              <a:solidFill>
                <a:schemeClr val="tx1"/>
              </a:solidFill>
            </a:endParaRPr>
          </a:p>
          <a:p>
            <a:pPr>
              <a:spcBef>
                <a:spcPts val="300"/>
              </a:spcBef>
              <a:defRPr/>
            </a:pPr>
            <a:r>
              <a:rPr lang="uk-UA" sz="2000" dirty="0">
                <a:solidFill>
                  <a:schemeClr val="tx1"/>
                </a:solidFill>
              </a:rPr>
              <a:t>(при повторній експертизі) причини розбіжностей з висновками попередніх експертиз</a:t>
            </a:r>
            <a:endParaRPr lang="ru-RU" sz="2000" dirty="0">
              <a:solidFill>
                <a:schemeClr val="tx1"/>
              </a:solidFill>
            </a:endParaRPr>
          </a:p>
          <a:p>
            <a:pPr>
              <a:spcBef>
                <a:spcPct val="0"/>
              </a:spcBef>
              <a:buClrTx/>
              <a:buSzTx/>
              <a:buFont typeface="Wingdings" panose="05000000000000000000" pitchFamily="2" charset="2"/>
              <a:buChar char="v"/>
              <a:defRPr/>
            </a:pPr>
            <a:endParaRPr lang="uk-UA" altLang="ru-RU" dirty="0">
              <a:solidFill>
                <a:schemeClr val="tx1"/>
              </a:solidFill>
              <a:latin typeface="Tahoma" panose="020B0604030504040204" pitchFamily="34" charset="0"/>
            </a:endParaRPr>
          </a:p>
        </p:txBody>
      </p:sp>
      <p:sp>
        <p:nvSpPr>
          <p:cNvPr id="4" name="Прямоугольник 2"/>
          <p:cNvSpPr>
            <a:spLocks noChangeArrowheads="1"/>
          </p:cNvSpPr>
          <p:nvPr/>
        </p:nvSpPr>
        <p:spPr bwMode="auto">
          <a:xfrm>
            <a:off x="635726" y="4406047"/>
            <a:ext cx="11190059"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Заключна частина: </a:t>
            </a:r>
          </a:p>
          <a:p>
            <a:pPr>
              <a:defRPr/>
            </a:pPr>
            <a:r>
              <a:rPr lang="uk-UA" sz="2000" dirty="0">
                <a:solidFill>
                  <a:schemeClr val="tx1"/>
                </a:solidFill>
              </a:rPr>
              <a:t>висновки за результатами дослідження - відповіді на поставлені питання в послідовності, що визначена у вступній частині.</a:t>
            </a:r>
            <a:endParaRPr lang="ru-RU" sz="2000" dirty="0">
              <a:solidFill>
                <a:schemeClr val="tx1"/>
              </a:solidFill>
            </a:endParaRPr>
          </a:p>
          <a:p>
            <a:pPr>
              <a:spcBef>
                <a:spcPts val="300"/>
              </a:spcBef>
              <a:defRPr/>
            </a:pPr>
            <a:r>
              <a:rPr lang="uk-UA" sz="2000" dirty="0">
                <a:solidFill>
                  <a:schemeClr val="tx1"/>
                </a:solidFill>
              </a:rPr>
              <a:t>відповідь суті на кожне з поставлених питань або зазначення причин, з яких  неможливо його вирішити.</a:t>
            </a:r>
            <a:endParaRPr lang="ru-RU" sz="2000" dirty="0">
              <a:solidFill>
                <a:schemeClr val="tx1"/>
              </a:solidFill>
            </a:endParaRPr>
          </a:p>
          <a:p>
            <a:pPr>
              <a:spcBef>
                <a:spcPts val="300"/>
              </a:spcBef>
              <a:defRPr/>
            </a:pPr>
            <a:r>
              <a:rPr lang="uk-UA" sz="2000" dirty="0">
                <a:solidFill>
                  <a:schemeClr val="tx1"/>
                </a:solidFill>
              </a:rPr>
              <a:t>підпис експерта(-</a:t>
            </a:r>
            <a:r>
              <a:rPr lang="uk-UA" sz="2000" dirty="0" err="1">
                <a:solidFill>
                  <a:schemeClr val="tx1"/>
                </a:solidFill>
              </a:rPr>
              <a:t>ів</a:t>
            </a:r>
            <a:r>
              <a:rPr lang="uk-UA" sz="2000" dirty="0">
                <a:solidFill>
                  <a:schemeClr val="tx1"/>
                </a:solidFill>
              </a:rPr>
              <a:t>), печатка експертної установи</a:t>
            </a:r>
            <a:endParaRPr lang="ru-RU" sz="2000" dirty="0">
              <a:solidFill>
                <a:schemeClr val="tx1"/>
              </a:solidFill>
            </a:endParaRPr>
          </a:p>
          <a:p>
            <a:pPr marL="0" indent="0">
              <a:spcBef>
                <a:spcPct val="0"/>
              </a:spcBef>
              <a:buClrTx/>
              <a:buSzTx/>
              <a:buNone/>
              <a:defRPr/>
            </a:pPr>
            <a:endParaRPr lang="uk-UA" altLang="ru-RU" sz="2000" dirty="0">
              <a:solidFill>
                <a:schemeClr val="tx1"/>
              </a:solidFill>
              <a:latin typeface="Tahoma" panose="020B0604030504040204" pitchFamily="34" charset="0"/>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42</a:t>
            </a:fld>
            <a:endParaRPr lang="ru-RU"/>
          </a:p>
        </p:txBody>
      </p:sp>
    </p:spTree>
    <p:extLst>
      <p:ext uri="{BB962C8B-B14F-4D97-AF65-F5344CB8AC3E}">
        <p14:creationId xmlns:p14="http://schemas.microsoft.com/office/powerpoint/2010/main" val="601157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352800" y="152401"/>
            <a:ext cx="5181600" cy="461963"/>
          </a:xfrm>
          <a:prstGeom prst="rect">
            <a:avLst/>
          </a:prstGeom>
          <a:noFill/>
          <a:ln>
            <a:noFill/>
          </a:ln>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Перевірка висновку експерта</a:t>
            </a:r>
          </a:p>
        </p:txBody>
      </p:sp>
      <p:sp>
        <p:nvSpPr>
          <p:cNvPr id="10243" name="Прямоугольник 2"/>
          <p:cNvSpPr>
            <a:spLocks noChangeArrowheads="1"/>
          </p:cNvSpPr>
          <p:nvPr/>
        </p:nvSpPr>
        <p:spPr bwMode="auto">
          <a:xfrm>
            <a:off x="287383" y="673101"/>
            <a:ext cx="11634651" cy="581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Формальна: </a:t>
            </a:r>
            <a:r>
              <a:rPr lang="uk-UA" sz="2000" i="1" dirty="0">
                <a:solidFill>
                  <a:schemeClr val="tx1"/>
                </a:solidFill>
              </a:rPr>
              <a:t>чи було додержано вимог законодавства при призначенні та проведенні експертизи</a:t>
            </a:r>
            <a:r>
              <a:rPr lang="uk-UA" altLang="ru-RU" sz="2000" b="1" i="1" dirty="0">
                <a:solidFill>
                  <a:schemeClr val="tx1"/>
                </a:solidFill>
                <a:latin typeface="Tahoma" panose="020B0604030504040204" pitchFamily="34" charset="0"/>
              </a:rPr>
              <a:t> </a:t>
            </a:r>
          </a:p>
          <a:p>
            <a:pPr algn="just">
              <a:defRPr/>
            </a:pPr>
            <a:r>
              <a:rPr lang="uk-UA" sz="1900" dirty="0">
                <a:solidFill>
                  <a:schemeClr val="tx1"/>
                </a:solidFill>
              </a:rPr>
              <a:t>відповідність змісту висновку експерта постанові про призначення експертизи (№ провадження, дата постанови, установа, вид експертизи, прізвища осіб) </a:t>
            </a:r>
            <a:endParaRPr lang="ru-RU" sz="1900" dirty="0">
              <a:solidFill>
                <a:schemeClr val="tx1"/>
              </a:solidFill>
            </a:endParaRPr>
          </a:p>
          <a:p>
            <a:pPr algn="just">
              <a:defRPr/>
            </a:pPr>
            <a:r>
              <a:rPr lang="uk-UA" sz="1900" dirty="0">
                <a:solidFill>
                  <a:schemeClr val="tx1"/>
                </a:solidFill>
              </a:rPr>
              <a:t>компетенція експерта, наявність запису в Реєстрі атестованих судових експертів</a:t>
            </a:r>
            <a:endParaRPr lang="ru-RU" sz="1900" dirty="0">
              <a:solidFill>
                <a:schemeClr val="tx1"/>
              </a:solidFill>
            </a:endParaRPr>
          </a:p>
          <a:p>
            <a:pPr algn="just">
              <a:defRPr/>
            </a:pPr>
            <a:r>
              <a:rPr lang="uk-UA" sz="1900" dirty="0">
                <a:solidFill>
                  <a:schemeClr val="tx1"/>
                </a:solidFill>
              </a:rPr>
              <a:t>наявність обставин, які виключали участь експерта у справі</a:t>
            </a:r>
            <a:endParaRPr lang="ru-RU" sz="1900" dirty="0">
              <a:solidFill>
                <a:schemeClr val="tx1"/>
              </a:solidFill>
            </a:endParaRPr>
          </a:p>
          <a:p>
            <a:pPr algn="just">
              <a:defRPr/>
            </a:pPr>
            <a:r>
              <a:rPr lang="uk-UA" sz="1900" dirty="0">
                <a:solidFill>
                  <a:schemeClr val="tx1"/>
                </a:solidFill>
              </a:rPr>
              <a:t>достатність поданих експертові об’єктів дослідження та упаковки для їх збереження без змін їх властивостей</a:t>
            </a:r>
            <a:endParaRPr lang="ru-RU" sz="1900" dirty="0">
              <a:solidFill>
                <a:schemeClr val="tx1"/>
              </a:solidFill>
            </a:endParaRPr>
          </a:p>
          <a:p>
            <a:pPr algn="just">
              <a:defRPr/>
            </a:pPr>
            <a:r>
              <a:rPr lang="uk-UA" sz="1900" dirty="0">
                <a:solidFill>
                  <a:schemeClr val="tx1"/>
                </a:solidFill>
              </a:rPr>
              <a:t>відповідність характеристик об’єктів дослідження таким у протоколам, в яких зафіксований факт вилучення відповідних речових доказів, в </a:t>
            </a:r>
            <a:r>
              <a:rPr lang="uk-UA" sz="1900" dirty="0" err="1">
                <a:solidFill>
                  <a:schemeClr val="tx1"/>
                </a:solidFill>
              </a:rPr>
              <a:t>т.ч</a:t>
            </a:r>
            <a:r>
              <a:rPr lang="uk-UA" sz="1900" dirty="0">
                <a:solidFill>
                  <a:schemeClr val="tx1"/>
                </a:solidFill>
              </a:rPr>
              <a:t>. упаковки та написів на бирках, підписів, печаток</a:t>
            </a:r>
            <a:endParaRPr lang="ru-RU" sz="1900" dirty="0">
              <a:solidFill>
                <a:schemeClr val="tx1"/>
              </a:solidFill>
            </a:endParaRPr>
          </a:p>
          <a:p>
            <a:pPr algn="just">
              <a:defRPr/>
            </a:pPr>
            <a:r>
              <a:rPr lang="uk-UA" sz="1900" dirty="0">
                <a:solidFill>
                  <a:schemeClr val="tx1"/>
                </a:solidFill>
              </a:rPr>
              <a:t>відповідність характеристик використаних при дослідженні технічних засобів (обладнання) умовам їх застосування при дослідженні</a:t>
            </a:r>
            <a:endParaRPr lang="ru-RU" sz="1900" dirty="0">
              <a:solidFill>
                <a:schemeClr val="tx1"/>
              </a:solidFill>
            </a:endParaRPr>
          </a:p>
          <a:p>
            <a:pPr algn="just">
              <a:defRPr/>
            </a:pPr>
            <a:r>
              <a:rPr lang="uk-UA" sz="1900" dirty="0">
                <a:solidFill>
                  <a:schemeClr val="tx1"/>
                </a:solidFill>
              </a:rPr>
              <a:t>строки повірки цих технічних засобів</a:t>
            </a:r>
            <a:endParaRPr lang="ru-RU" sz="1900" dirty="0">
              <a:solidFill>
                <a:schemeClr val="tx1"/>
              </a:solidFill>
            </a:endParaRPr>
          </a:p>
          <a:p>
            <a:pPr algn="just">
              <a:defRPr/>
            </a:pPr>
            <a:r>
              <a:rPr lang="uk-UA" sz="1900" dirty="0">
                <a:solidFill>
                  <a:schemeClr val="tx1"/>
                </a:solidFill>
              </a:rPr>
              <a:t>наявність дозволу (слідчого) на пошкодження/знищення об'єкту дослідження або зміну його властивостей (</a:t>
            </a:r>
            <a:r>
              <a:rPr lang="uk-UA" sz="1900" dirty="0" err="1">
                <a:solidFill>
                  <a:schemeClr val="tx1"/>
                </a:solidFill>
              </a:rPr>
              <a:t>п.3</a:t>
            </a:r>
            <a:r>
              <a:rPr lang="uk-UA" sz="1900" dirty="0">
                <a:solidFill>
                  <a:schemeClr val="tx1"/>
                </a:solidFill>
              </a:rPr>
              <a:t> </a:t>
            </a:r>
            <a:r>
              <a:rPr lang="uk-UA" sz="1900" dirty="0" err="1">
                <a:solidFill>
                  <a:schemeClr val="tx1"/>
                </a:solidFill>
              </a:rPr>
              <a:t>ч.5</a:t>
            </a:r>
            <a:r>
              <a:rPr lang="uk-UA" sz="1900" dirty="0">
                <a:solidFill>
                  <a:schemeClr val="tx1"/>
                </a:solidFill>
              </a:rPr>
              <a:t> </a:t>
            </a:r>
            <a:r>
              <a:rPr lang="uk-UA" sz="1900" dirty="0" err="1">
                <a:solidFill>
                  <a:schemeClr val="tx1"/>
                </a:solidFill>
              </a:rPr>
              <a:t>ст.69</a:t>
            </a:r>
            <a:r>
              <a:rPr lang="uk-UA" sz="1900" dirty="0">
                <a:solidFill>
                  <a:schemeClr val="tx1"/>
                </a:solidFill>
              </a:rPr>
              <a:t> </a:t>
            </a:r>
            <a:r>
              <a:rPr lang="uk-UA" sz="1900" dirty="0" err="1">
                <a:solidFill>
                  <a:schemeClr val="tx1"/>
                </a:solidFill>
              </a:rPr>
              <a:t>КПК</a:t>
            </a:r>
            <a:r>
              <a:rPr lang="uk-UA" sz="1900" dirty="0">
                <a:solidFill>
                  <a:schemeClr val="tx1"/>
                </a:solidFill>
              </a:rPr>
              <a:t>)</a:t>
            </a:r>
            <a:endParaRPr lang="ru-RU" sz="1900" dirty="0">
              <a:solidFill>
                <a:schemeClr val="tx1"/>
              </a:solidFill>
            </a:endParaRPr>
          </a:p>
          <a:p>
            <a:pPr>
              <a:spcBef>
                <a:spcPct val="0"/>
              </a:spcBef>
              <a:buClrTx/>
              <a:buSzTx/>
              <a:buFont typeface="Wingdings" panose="05000000000000000000" pitchFamily="2" charset="2"/>
              <a:buChar char="v"/>
              <a:defRPr/>
            </a:pPr>
            <a:endParaRPr lang="uk-UA" altLang="ru-RU" dirty="0">
              <a:solidFill>
                <a:schemeClr val="tx1"/>
              </a:solidFill>
              <a:latin typeface="Tahoma" panose="020B0604030504040204" pitchFamily="34" charset="0"/>
            </a:endParaRPr>
          </a:p>
        </p:txBody>
      </p:sp>
      <p:sp>
        <p:nvSpPr>
          <p:cNvPr id="4" name="Номер слайда 3"/>
          <p:cNvSpPr>
            <a:spLocks noGrp="1"/>
          </p:cNvSpPr>
          <p:nvPr>
            <p:ph type="sldNum" sz="quarter" idx="12"/>
          </p:nvPr>
        </p:nvSpPr>
        <p:spPr/>
        <p:txBody>
          <a:bodyPr/>
          <a:lstStyle/>
          <a:p>
            <a:fld id="{0775E251-F7C5-40FD-933B-ECAFD4B5CBF4}" type="slidenum">
              <a:rPr lang="ru-RU" smtClean="0"/>
              <a:pPr/>
              <a:t>43</a:t>
            </a:fld>
            <a:endParaRPr lang="ru-RU"/>
          </a:p>
        </p:txBody>
      </p:sp>
    </p:spTree>
    <p:extLst>
      <p:ext uri="{BB962C8B-B14F-4D97-AF65-F5344CB8AC3E}">
        <p14:creationId xmlns:p14="http://schemas.microsoft.com/office/powerpoint/2010/main" val="4266002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159078" y="147639"/>
            <a:ext cx="9998506" cy="461962"/>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Перевірка висновку експерта (2)</a:t>
            </a:r>
          </a:p>
        </p:txBody>
      </p:sp>
      <p:sp>
        <p:nvSpPr>
          <p:cNvPr id="10243" name="Прямоугольник 2"/>
          <p:cNvSpPr>
            <a:spLocks noChangeArrowheads="1"/>
          </p:cNvSpPr>
          <p:nvPr/>
        </p:nvSpPr>
        <p:spPr bwMode="auto">
          <a:xfrm>
            <a:off x="522514" y="609601"/>
            <a:ext cx="11271634" cy="260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Змістовна:</a:t>
            </a:r>
          </a:p>
          <a:p>
            <a:pPr algn="just">
              <a:defRPr/>
            </a:pPr>
            <a:r>
              <a:rPr lang="uk-UA" sz="2000" dirty="0">
                <a:solidFill>
                  <a:schemeClr val="tx1"/>
                </a:solidFill>
              </a:rPr>
              <a:t>розрахунків (первинної та залишкової ваги, сухого залишку, використаної кількості об'єктів дослідження </a:t>
            </a:r>
            <a:r>
              <a:rPr lang="uk-UA" sz="2000" dirty="0" smtClean="0">
                <a:solidFill>
                  <a:schemeClr val="tx1"/>
                </a:solidFill>
              </a:rPr>
              <a:t>тощо)</a:t>
            </a:r>
            <a:endParaRPr lang="ru-RU" sz="2000" dirty="0">
              <a:solidFill>
                <a:schemeClr val="tx1"/>
              </a:solidFill>
            </a:endParaRPr>
          </a:p>
          <a:p>
            <a:pPr algn="just">
              <a:spcBef>
                <a:spcPts val="600"/>
              </a:spcBef>
              <a:defRPr/>
            </a:pPr>
            <a:r>
              <a:rPr lang="uk-UA" sz="2000" dirty="0">
                <a:solidFill>
                  <a:schemeClr val="tx1"/>
                </a:solidFill>
              </a:rPr>
              <a:t>повноти відповідей на порушені питання та їх відповідність іншим фактичним даним</a:t>
            </a:r>
            <a:endParaRPr lang="ru-RU" sz="2000" dirty="0">
              <a:solidFill>
                <a:schemeClr val="tx1"/>
              </a:solidFill>
            </a:endParaRPr>
          </a:p>
          <a:p>
            <a:pPr algn="just">
              <a:spcBef>
                <a:spcPts val="600"/>
              </a:spcBef>
              <a:defRPr/>
            </a:pPr>
            <a:r>
              <a:rPr lang="uk-UA" sz="2000" dirty="0">
                <a:solidFill>
                  <a:schemeClr val="tx1"/>
                </a:solidFill>
              </a:rPr>
              <a:t>узгодженості між дослідницькою частиною та підсумковим висновком експертизи</a:t>
            </a:r>
            <a:endParaRPr lang="ru-RU" sz="2000" dirty="0">
              <a:solidFill>
                <a:schemeClr val="tx1"/>
              </a:solidFill>
            </a:endParaRPr>
          </a:p>
          <a:p>
            <a:pPr algn="just">
              <a:spcBef>
                <a:spcPts val="600"/>
              </a:spcBef>
              <a:defRPr/>
            </a:pPr>
            <a:r>
              <a:rPr lang="uk-UA" sz="2000" dirty="0">
                <a:solidFill>
                  <a:schemeClr val="tx1"/>
                </a:solidFill>
              </a:rPr>
              <a:t>обґрунтованості експертного висновку та його узгодженості з іншими матеріалами провадження</a:t>
            </a:r>
            <a:endParaRPr lang="uk-UA" altLang="ru-RU" sz="2000" dirty="0">
              <a:solidFill>
                <a:schemeClr val="tx1"/>
              </a:solidFill>
              <a:latin typeface="Tahoma" panose="020B0604030504040204" pitchFamily="34" charset="0"/>
            </a:endParaRPr>
          </a:p>
        </p:txBody>
      </p:sp>
      <p:sp>
        <p:nvSpPr>
          <p:cNvPr id="15364" name="Прямоугольник 3"/>
          <p:cNvSpPr>
            <a:spLocks noChangeArrowheads="1"/>
          </p:cNvSpPr>
          <p:nvPr/>
        </p:nvSpPr>
        <p:spPr bwMode="auto">
          <a:xfrm>
            <a:off x="661852" y="3644489"/>
            <a:ext cx="11358796"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001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uk-UA" altLang="ru-RU" sz="2000" b="1" dirty="0">
                <a:solidFill>
                  <a:schemeClr val="tx1"/>
                </a:solidFill>
                <a:latin typeface="Tahoma" panose="020B0604030504040204" pitchFamily="34" charset="0"/>
                <a:cs typeface="Tahoma" panose="020B0604030504040204" pitchFamily="34" charset="0"/>
              </a:rPr>
              <a:t>Окремі практичні поради</a:t>
            </a:r>
            <a:endParaRPr lang="ru-RU" altLang="ru-RU" sz="2000" b="1" dirty="0">
              <a:solidFill>
                <a:schemeClr val="tx1"/>
              </a:solidFill>
              <a:latin typeface="Tahoma" panose="020B0604030504040204" pitchFamily="34" charset="0"/>
              <a:cs typeface="Tahoma" panose="020B0604030504040204" pitchFamily="34" charset="0"/>
            </a:endParaRPr>
          </a:p>
          <a:p>
            <a:pPr>
              <a:spcBef>
                <a:spcPts val="600"/>
              </a:spcBef>
              <a:buClrTx/>
              <a:buSzTx/>
              <a:buFont typeface="Wingdings" panose="05000000000000000000" pitchFamily="2" charset="2"/>
              <a:buChar char="q"/>
            </a:pPr>
            <a:r>
              <a:rPr lang="uk-UA" altLang="ru-RU" dirty="0">
                <a:solidFill>
                  <a:schemeClr val="tx1"/>
                </a:solidFill>
                <a:latin typeface="Tahoma" panose="020B0604030504040204" pitchFamily="34" charset="0"/>
              </a:rPr>
              <a:t> Адвокатський запит про надання:</a:t>
            </a:r>
          </a:p>
          <a:p>
            <a:pPr>
              <a:spcBef>
                <a:spcPts val="300"/>
              </a:spcBef>
              <a:buClrTx/>
              <a:buSzTx/>
              <a:buNone/>
            </a:pPr>
            <a:r>
              <a:rPr lang="uk-UA" altLang="ru-RU" dirty="0">
                <a:solidFill>
                  <a:schemeClr val="tx1"/>
                </a:solidFill>
                <a:latin typeface="Tahoma" panose="020B0604030504040204" pitchFamily="34" charset="0"/>
              </a:rPr>
              <a:t>- для ознайомлення: </a:t>
            </a:r>
          </a:p>
          <a:p>
            <a:pPr lvl="1">
              <a:spcBef>
                <a:spcPts val="300"/>
              </a:spcBef>
              <a:buClrTx/>
              <a:buSzTx/>
              <a:buFont typeface="Wingdings" panose="05000000000000000000" pitchFamily="2" charset="2"/>
              <a:buChar char="§"/>
            </a:pPr>
            <a:r>
              <a:rPr lang="uk-UA" altLang="ru-RU" sz="1800" dirty="0">
                <a:solidFill>
                  <a:schemeClr val="tx1"/>
                </a:solidFill>
                <a:latin typeface="Tahoma" panose="020B0604030504040204" pitchFamily="34" charset="0"/>
              </a:rPr>
              <a:t>реєстраційних журналів НДКЦ</a:t>
            </a:r>
          </a:p>
          <a:p>
            <a:pPr lvl="1">
              <a:spcBef>
                <a:spcPts val="300"/>
              </a:spcBef>
              <a:buClrTx/>
              <a:buSzTx/>
              <a:buFont typeface="Wingdings" panose="05000000000000000000" pitchFamily="2" charset="2"/>
              <a:buChar char="§"/>
            </a:pPr>
            <a:r>
              <a:rPr lang="uk-UA" altLang="ru-RU" sz="1800" dirty="0">
                <a:solidFill>
                  <a:schemeClr val="tx1"/>
                </a:solidFill>
                <a:latin typeface="Tahoma" panose="020B0604030504040204" pitchFamily="34" charset="0"/>
              </a:rPr>
              <a:t>методики проведення судових експертиз</a:t>
            </a:r>
          </a:p>
          <a:p>
            <a:pPr lvl="1">
              <a:spcBef>
                <a:spcPts val="300"/>
              </a:spcBef>
              <a:buClrTx/>
              <a:buSzTx/>
              <a:buFont typeface="Wingdings" panose="05000000000000000000" pitchFamily="2" charset="2"/>
              <a:buChar char="§"/>
            </a:pPr>
            <a:r>
              <a:rPr lang="uk-UA" altLang="ru-RU" sz="1800" dirty="0">
                <a:solidFill>
                  <a:schemeClr val="tx1"/>
                </a:solidFill>
                <a:latin typeface="Tahoma" panose="020B0604030504040204" pitchFamily="34" charset="0"/>
              </a:rPr>
              <a:t>наглядового експертного провадження</a:t>
            </a:r>
            <a:endParaRPr lang="ru-RU" altLang="ru-RU" sz="1800" dirty="0">
              <a:solidFill>
                <a:schemeClr val="tx1"/>
              </a:solidFill>
              <a:latin typeface="Tahoma" panose="020B0604030504040204" pitchFamily="34" charset="0"/>
            </a:endParaRPr>
          </a:p>
          <a:p>
            <a:pPr>
              <a:spcBef>
                <a:spcPts val="300"/>
              </a:spcBef>
              <a:buClrTx/>
              <a:buSzTx/>
              <a:buNone/>
            </a:pPr>
            <a:r>
              <a:rPr lang="uk-UA" altLang="ru-RU" dirty="0">
                <a:solidFill>
                  <a:schemeClr val="tx1"/>
                </a:solidFill>
                <a:latin typeface="Tahoma" panose="020B0604030504040204" pitchFamily="34" charset="0"/>
              </a:rPr>
              <a:t>- відомостей щодо </a:t>
            </a:r>
            <a:r>
              <a:rPr lang="uk-UA" altLang="ru-RU" dirty="0" smtClean="0">
                <a:solidFill>
                  <a:schemeClr val="tx1"/>
                </a:solidFill>
                <a:latin typeface="Tahoma" panose="020B0604030504040204" pitchFamily="34" charset="0"/>
              </a:rPr>
              <a:t>обладнання, </a:t>
            </a:r>
            <a:r>
              <a:rPr lang="uk-UA" altLang="ru-RU" dirty="0">
                <a:solidFill>
                  <a:schemeClr val="tx1"/>
                </a:solidFill>
                <a:latin typeface="Tahoma" panose="020B0604030504040204" pitchFamily="34" charset="0"/>
              </a:rPr>
              <a:t>яке </a:t>
            </a:r>
            <a:r>
              <a:rPr lang="uk-UA" altLang="ru-RU" dirty="0" smtClean="0">
                <a:solidFill>
                  <a:schemeClr val="tx1"/>
                </a:solidFill>
                <a:latin typeface="Tahoma" panose="020B0604030504040204" pitchFamily="34" charset="0"/>
              </a:rPr>
              <a:t>використовувалось </a:t>
            </a:r>
            <a:r>
              <a:rPr lang="uk-UA" altLang="ru-RU" dirty="0">
                <a:solidFill>
                  <a:schemeClr val="tx1"/>
                </a:solidFill>
                <a:latin typeface="Tahoma" panose="020B0604030504040204" pitchFamily="34" charset="0"/>
              </a:rPr>
              <a:t>при </a:t>
            </a:r>
            <a:r>
              <a:rPr lang="uk-UA" altLang="ru-RU" dirty="0" smtClean="0">
                <a:solidFill>
                  <a:schemeClr val="tx1"/>
                </a:solidFill>
                <a:latin typeface="Tahoma" panose="020B0604030504040204" pitchFamily="34" charset="0"/>
              </a:rPr>
              <a:t>дослідженнях</a:t>
            </a:r>
            <a:endParaRPr lang="uk-UA" altLang="ru-RU" dirty="0">
              <a:solidFill>
                <a:schemeClr val="tx1"/>
              </a:solidFill>
              <a:latin typeface="Tahoma" panose="020B0604030504040204" pitchFamily="34" charset="0"/>
            </a:endParaRPr>
          </a:p>
          <a:p>
            <a:pPr>
              <a:spcBef>
                <a:spcPts val="300"/>
              </a:spcBef>
              <a:buClrTx/>
              <a:buSzTx/>
              <a:buFont typeface="Wingdings" panose="05000000000000000000" pitchFamily="2" charset="2"/>
              <a:buChar char="q"/>
            </a:pPr>
            <a:r>
              <a:rPr lang="uk-UA" altLang="ru-RU" dirty="0">
                <a:solidFill>
                  <a:schemeClr val="tx1"/>
                </a:solidFill>
                <a:latin typeface="Tahoma" panose="020B0604030504040204" pitchFamily="34" charset="0"/>
              </a:rPr>
              <a:t> Виклик експерта для допиту із наданням суду наглядових експертних проваджень</a:t>
            </a:r>
            <a:endParaRPr lang="ru-RU" altLang="ru-RU" dirty="0">
              <a:solidFill>
                <a:schemeClr val="tx1"/>
              </a:solidFill>
              <a:latin typeface="Tahoma" panose="020B0604030504040204" pitchFamily="34" charset="0"/>
            </a:endParaRPr>
          </a:p>
          <a:p>
            <a:pPr algn="ctr">
              <a:spcBef>
                <a:spcPct val="0"/>
              </a:spcBef>
              <a:buClrTx/>
              <a:buSzTx/>
              <a:buFont typeface="Wingdings" panose="05000000000000000000" pitchFamily="2" charset="2"/>
              <a:buChar char="v"/>
            </a:pPr>
            <a:endParaRPr lang="uk-UA" altLang="ru-RU" b="1" dirty="0">
              <a:solidFill>
                <a:schemeClr val="tx1"/>
              </a:solidFill>
              <a:latin typeface="Tahoma" panose="020B0604030504040204" pitchFamily="34" charset="0"/>
              <a:cs typeface="Tahoma" panose="020B0604030504040204" pitchFamily="34" charset="0"/>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44</a:t>
            </a:fld>
            <a:endParaRPr lang="ru-RU"/>
          </a:p>
        </p:txBody>
      </p:sp>
    </p:spTree>
    <p:extLst>
      <p:ext uri="{BB962C8B-B14F-4D97-AF65-F5344CB8AC3E}">
        <p14:creationId xmlns:p14="http://schemas.microsoft.com/office/powerpoint/2010/main" val="4043288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336965" y="465761"/>
            <a:ext cx="9331035"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Аргументи захисту</a:t>
            </a:r>
            <a:endParaRPr lang="uk-UA" altLang="ru-RU" sz="2400" b="1" dirty="0">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1088571" y="1551710"/>
            <a:ext cx="10170269" cy="456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rPr>
              <a:t>Експертизи</a:t>
            </a:r>
          </a:p>
          <a:p>
            <a:pPr>
              <a:defRPr/>
            </a:pPr>
            <a:r>
              <a:rPr lang="uk-UA" dirty="0">
                <a:solidFill>
                  <a:schemeClr val="tx1"/>
                </a:solidFill>
              </a:rPr>
              <a:t>Недотримання формальних вимог до оформлення висновку експерта</a:t>
            </a:r>
            <a:r>
              <a:rPr lang="uk-UA" dirty="0" smtClean="0">
                <a:solidFill>
                  <a:schemeClr val="tx1"/>
                </a:solidFill>
              </a:rPr>
              <a:t>: </a:t>
            </a:r>
            <a:endParaRPr lang="uk-UA" dirty="0">
              <a:solidFill>
                <a:schemeClr val="tx1"/>
              </a:solidFill>
            </a:endParaRPr>
          </a:p>
          <a:p>
            <a:pPr marL="0" indent="0">
              <a:spcBef>
                <a:spcPts val="300"/>
              </a:spcBef>
              <a:buNone/>
              <a:defRPr/>
            </a:pPr>
            <a:r>
              <a:rPr lang="uk-UA" dirty="0">
                <a:solidFill>
                  <a:schemeClr val="tx1"/>
                </a:solidFill>
              </a:rPr>
              <a:t>    - невідповідність даних у висновку і постанові про призначення   експертизи </a:t>
            </a:r>
          </a:p>
          <a:p>
            <a:pPr marL="0" indent="0">
              <a:spcBef>
                <a:spcPts val="300"/>
              </a:spcBef>
              <a:buNone/>
              <a:defRPr/>
            </a:pPr>
            <a:r>
              <a:rPr lang="uk-UA" dirty="0">
                <a:solidFill>
                  <a:schemeClr val="tx1"/>
                </a:solidFill>
              </a:rPr>
              <a:t> </a:t>
            </a:r>
            <a:r>
              <a:rPr lang="uk-UA" dirty="0" smtClean="0">
                <a:solidFill>
                  <a:schemeClr val="tx1"/>
                </a:solidFill>
              </a:rPr>
              <a:t>   -</a:t>
            </a:r>
            <a:r>
              <a:rPr lang="uk-UA" dirty="0">
                <a:solidFill>
                  <a:schemeClr val="tx1"/>
                </a:solidFill>
              </a:rPr>
              <a:t>невнесення до висновку всіх передбачених законом </a:t>
            </a:r>
            <a:r>
              <a:rPr lang="uk-UA" dirty="0" smtClean="0">
                <a:solidFill>
                  <a:schemeClr val="tx1"/>
                </a:solidFill>
              </a:rPr>
              <a:t>відомостей</a:t>
            </a:r>
          </a:p>
          <a:p>
            <a:pPr marL="0" indent="0">
              <a:spcBef>
                <a:spcPts val="300"/>
              </a:spcBef>
              <a:buNone/>
              <a:defRPr/>
            </a:pPr>
            <a:r>
              <a:rPr lang="uk-UA" dirty="0" smtClean="0">
                <a:solidFill>
                  <a:schemeClr val="tx1"/>
                </a:solidFill>
              </a:rPr>
              <a:t>    - відсутність дослідницької частин або описання досліджень </a:t>
            </a:r>
          </a:p>
          <a:p>
            <a:pPr marL="0" indent="0">
              <a:spcBef>
                <a:spcPts val="300"/>
              </a:spcBef>
              <a:buNone/>
              <a:defRPr/>
            </a:pPr>
            <a:r>
              <a:rPr lang="uk-UA" dirty="0" smtClean="0">
                <a:solidFill>
                  <a:schemeClr val="tx1"/>
                </a:solidFill>
              </a:rPr>
              <a:t>    - </a:t>
            </a:r>
            <a:r>
              <a:rPr lang="uk-UA" dirty="0">
                <a:solidFill>
                  <a:schemeClr val="tx1"/>
                </a:solidFill>
              </a:rPr>
              <a:t>відсутність  посилань на використані </a:t>
            </a:r>
            <a:r>
              <a:rPr lang="uk-UA" dirty="0" smtClean="0">
                <a:solidFill>
                  <a:schemeClr val="tx1"/>
                </a:solidFill>
              </a:rPr>
              <a:t>методики</a:t>
            </a:r>
          </a:p>
          <a:p>
            <a:pPr marL="0" indent="0">
              <a:spcBef>
                <a:spcPts val="300"/>
              </a:spcBef>
              <a:buNone/>
              <a:defRPr/>
            </a:pPr>
            <a:r>
              <a:rPr lang="uk-UA" dirty="0" smtClean="0">
                <a:solidFill>
                  <a:schemeClr val="tx1"/>
                </a:solidFill>
              </a:rPr>
              <a:t>    - при проведенні експертизи були використані об</a:t>
            </a:r>
            <a:r>
              <a:rPr lang="en-US" dirty="0" smtClean="0">
                <a:solidFill>
                  <a:schemeClr val="tx1"/>
                </a:solidFill>
              </a:rPr>
              <a:t>’</a:t>
            </a:r>
            <a:r>
              <a:rPr lang="uk-UA" dirty="0" err="1" smtClean="0">
                <a:solidFill>
                  <a:schemeClr val="tx1"/>
                </a:solidFill>
              </a:rPr>
              <a:t>єкти</a:t>
            </a:r>
            <a:r>
              <a:rPr lang="uk-UA" dirty="0" smtClean="0">
                <a:solidFill>
                  <a:schemeClr val="tx1"/>
                </a:solidFill>
              </a:rPr>
              <a:t>, які були визнані недопустимими доказами</a:t>
            </a:r>
            <a:endParaRPr lang="ru-RU" dirty="0">
              <a:solidFill>
                <a:schemeClr val="tx1"/>
              </a:solidFill>
            </a:endParaRPr>
          </a:p>
          <a:p>
            <a:pPr>
              <a:defRPr/>
            </a:pPr>
            <a:r>
              <a:rPr lang="uk-UA" dirty="0">
                <a:solidFill>
                  <a:schemeClr val="tx1"/>
                </a:solidFill>
              </a:rPr>
              <a:t>Наявність </a:t>
            </a:r>
            <a:r>
              <a:rPr lang="uk-UA" dirty="0" smtClean="0">
                <a:solidFill>
                  <a:schemeClr val="tx1"/>
                </a:solidFill>
              </a:rPr>
              <a:t>сумнівів </a:t>
            </a:r>
            <a:r>
              <a:rPr lang="uk-UA" dirty="0">
                <a:solidFill>
                  <a:schemeClr val="tx1"/>
                </a:solidFill>
              </a:rPr>
              <a:t>у</a:t>
            </a:r>
            <a:r>
              <a:rPr lang="uk-UA" dirty="0" smtClean="0">
                <a:solidFill>
                  <a:schemeClr val="tx1"/>
                </a:solidFill>
              </a:rPr>
              <a:t> </a:t>
            </a:r>
            <a:r>
              <a:rPr lang="uk-UA" dirty="0">
                <a:solidFill>
                  <a:schemeClr val="tx1"/>
                </a:solidFill>
              </a:rPr>
              <a:t>тому, що експерту надавався той же </a:t>
            </a:r>
            <a:r>
              <a:rPr lang="uk-UA" dirty="0" err="1">
                <a:solidFill>
                  <a:schemeClr val="tx1"/>
                </a:solidFill>
              </a:rPr>
              <a:t>РД</a:t>
            </a:r>
            <a:r>
              <a:rPr lang="uk-UA" dirty="0">
                <a:solidFill>
                  <a:schemeClr val="tx1"/>
                </a:solidFill>
              </a:rPr>
              <a:t>, що був вилучений у покупця: </a:t>
            </a:r>
          </a:p>
          <a:p>
            <a:pPr marL="0" indent="0">
              <a:spcBef>
                <a:spcPts val="300"/>
              </a:spcBef>
              <a:buNone/>
              <a:defRPr/>
            </a:pPr>
            <a:r>
              <a:rPr lang="uk-UA" dirty="0" smtClean="0">
                <a:solidFill>
                  <a:schemeClr val="tx1"/>
                </a:solidFill>
              </a:rPr>
              <a:t>    - </a:t>
            </a:r>
            <a:r>
              <a:rPr lang="uk-UA" dirty="0">
                <a:solidFill>
                  <a:schemeClr val="tx1"/>
                </a:solidFill>
              </a:rPr>
              <a:t>відсутність записів про вилучені </a:t>
            </a:r>
            <a:r>
              <a:rPr lang="uk-UA" dirty="0" err="1">
                <a:solidFill>
                  <a:schemeClr val="tx1"/>
                </a:solidFill>
              </a:rPr>
              <a:t>РД</a:t>
            </a:r>
            <a:r>
              <a:rPr lang="uk-UA" dirty="0">
                <a:solidFill>
                  <a:schemeClr val="tx1"/>
                </a:solidFill>
              </a:rPr>
              <a:t>, необхідних для його ідентифікації про належну їх упаковку</a:t>
            </a:r>
          </a:p>
          <a:p>
            <a:pPr marL="0" indent="0">
              <a:spcBef>
                <a:spcPts val="300"/>
              </a:spcBef>
              <a:buNone/>
              <a:defRPr/>
            </a:pPr>
            <a:r>
              <a:rPr lang="uk-UA" dirty="0" smtClean="0">
                <a:solidFill>
                  <a:schemeClr val="tx1"/>
                </a:solidFill>
              </a:rPr>
              <a:t>    - </a:t>
            </a:r>
            <a:r>
              <a:rPr lang="uk-UA" dirty="0">
                <a:solidFill>
                  <a:schemeClr val="tx1"/>
                </a:solidFill>
              </a:rPr>
              <a:t>проведення (покупцем) маніпуляцій із </a:t>
            </a:r>
            <a:r>
              <a:rPr lang="uk-UA" dirty="0" err="1">
                <a:solidFill>
                  <a:schemeClr val="tx1"/>
                </a:solidFill>
              </a:rPr>
              <a:t>РД</a:t>
            </a:r>
            <a:r>
              <a:rPr lang="uk-UA" dirty="0">
                <a:solidFill>
                  <a:schemeClr val="tx1"/>
                </a:solidFill>
              </a:rPr>
              <a:t> (шприцом, пакетом) після </a:t>
            </a:r>
            <a:r>
              <a:rPr lang="uk-UA" dirty="0" err="1" smtClean="0">
                <a:solidFill>
                  <a:schemeClr val="tx1"/>
                </a:solidFill>
              </a:rPr>
              <a:t>ОЗ</a:t>
            </a:r>
            <a:endParaRPr lang="uk-UA" dirty="0" smtClean="0">
              <a:solidFill>
                <a:schemeClr val="tx1"/>
              </a:solidFill>
            </a:endParaRPr>
          </a:p>
          <a:p>
            <a:pPr>
              <a:spcBef>
                <a:spcPts val="300"/>
              </a:spcBef>
              <a:buFontTx/>
              <a:buChar char="-"/>
              <a:defRPr/>
            </a:pPr>
            <a:endParaRPr lang="ru-RU" dirty="0"/>
          </a:p>
        </p:txBody>
      </p:sp>
      <p:sp>
        <p:nvSpPr>
          <p:cNvPr id="4" name="Номер слайда 3"/>
          <p:cNvSpPr>
            <a:spLocks noGrp="1"/>
          </p:cNvSpPr>
          <p:nvPr>
            <p:ph type="sldNum" sz="quarter" idx="12"/>
          </p:nvPr>
        </p:nvSpPr>
        <p:spPr/>
        <p:txBody>
          <a:bodyPr/>
          <a:lstStyle/>
          <a:p>
            <a:fld id="{0775E251-F7C5-40FD-933B-ECAFD4B5CBF4}" type="slidenum">
              <a:rPr lang="ru-RU" smtClean="0"/>
              <a:pPr/>
              <a:t>45</a:t>
            </a:fld>
            <a:endParaRPr lang="ru-RU"/>
          </a:p>
        </p:txBody>
      </p:sp>
    </p:spTree>
    <p:extLst>
      <p:ext uri="{BB962C8B-B14F-4D97-AF65-F5344CB8AC3E}">
        <p14:creationId xmlns:p14="http://schemas.microsoft.com/office/powerpoint/2010/main" val="1397255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46</a:t>
            </a:fld>
            <a:endParaRPr lang="ru-RU"/>
          </a:p>
        </p:txBody>
      </p:sp>
      <p:sp>
        <p:nvSpPr>
          <p:cNvPr id="3" name="Прямокутник 2"/>
          <p:cNvSpPr/>
          <p:nvPr/>
        </p:nvSpPr>
        <p:spPr>
          <a:xfrm>
            <a:off x="827314" y="1177270"/>
            <a:ext cx="10878427" cy="4524315"/>
          </a:xfrm>
          <a:prstGeom prst="rect">
            <a:avLst/>
          </a:prstGeom>
        </p:spPr>
        <p:txBody>
          <a:bodyPr wrap="square">
            <a:spAutoFit/>
          </a:bodyPr>
          <a:lstStyle/>
          <a:p>
            <a:pPr algn="ctr"/>
            <a:r>
              <a:rPr lang="ru-RU" sz="3200" b="1" dirty="0">
                <a:latin typeface="Tahoma" panose="020B0604030504040204" pitchFamily="34" charset="0"/>
                <a:ea typeface="Tahoma" panose="020B0604030504040204" pitchFamily="34" charset="0"/>
                <a:cs typeface="Tahoma" panose="020B0604030504040204" pitchFamily="34" charset="0"/>
              </a:rPr>
              <a:t>«</a:t>
            </a:r>
            <a:r>
              <a:rPr lang="ru-RU" sz="3200" b="1" u="sng" dirty="0">
                <a:latin typeface="Tahoma" panose="020B0604030504040204" pitchFamily="34" charset="0"/>
                <a:ea typeface="Tahoma" panose="020B0604030504040204" pitchFamily="34" charset="0"/>
                <a:cs typeface="Tahoma" panose="020B0604030504040204" pitchFamily="34" charset="0"/>
              </a:rPr>
              <a:t>Право на </a:t>
            </a:r>
            <a:r>
              <a:rPr lang="ru-RU" sz="3200" b="1" u="sng" dirty="0" err="1">
                <a:latin typeface="Tahoma" panose="020B0604030504040204" pitchFamily="34" charset="0"/>
                <a:ea typeface="Tahoma" panose="020B0604030504040204" pitchFamily="34" charset="0"/>
                <a:cs typeface="Tahoma" panose="020B0604030504040204" pitchFamily="34" charset="0"/>
              </a:rPr>
              <a:t>справедливе</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здійснення</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правосуддя</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займає</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настільки</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важливе</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місце</a:t>
            </a:r>
            <a:r>
              <a:rPr lang="ru-RU" sz="3200" b="1" u="sng" dirty="0">
                <a:latin typeface="Tahoma" panose="020B0604030504040204" pitchFamily="34" charset="0"/>
                <a:ea typeface="Tahoma" panose="020B0604030504040204" pitchFamily="34" charset="0"/>
                <a:cs typeface="Tahoma" panose="020B0604030504040204" pitchFamily="34" charset="0"/>
              </a:rPr>
              <a:t> в  демократичному </a:t>
            </a:r>
            <a:r>
              <a:rPr lang="ru-RU" sz="3200" b="1" u="sng" dirty="0" err="1">
                <a:latin typeface="Tahoma" panose="020B0604030504040204" pitchFamily="34" charset="0"/>
                <a:ea typeface="Tahoma" panose="020B0604030504040204" pitchFamily="34" charset="0"/>
                <a:cs typeface="Tahoma" panose="020B0604030504040204" pitchFamily="34" charset="0"/>
              </a:rPr>
              <a:t>суспільстві</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що</a:t>
            </a:r>
            <a:r>
              <a:rPr lang="ru-RU" sz="3200" b="1" u="sng" dirty="0">
                <a:latin typeface="Tahoma" panose="020B0604030504040204" pitchFamily="34" charset="0"/>
                <a:ea typeface="Tahoma" panose="020B0604030504040204" pitchFamily="34" charset="0"/>
                <a:cs typeface="Tahoma" panose="020B0604030504040204" pitchFamily="34" charset="0"/>
              </a:rPr>
              <a:t> </a:t>
            </a:r>
            <a:r>
              <a:rPr lang="ru-RU" sz="3200" b="1" u="sng" dirty="0" err="1">
                <a:latin typeface="Tahoma" panose="020B0604030504040204" pitchFamily="34" charset="0"/>
                <a:ea typeface="Tahoma" panose="020B0604030504040204" pitchFamily="34" charset="0"/>
                <a:cs typeface="Tahoma" panose="020B0604030504040204" pitchFamily="34" charset="0"/>
              </a:rPr>
              <a:t>воно</a:t>
            </a:r>
            <a:r>
              <a:rPr lang="ru-RU" sz="3200" b="1" u="sng" dirty="0">
                <a:latin typeface="Tahoma" panose="020B0604030504040204" pitchFamily="34" charset="0"/>
                <a:ea typeface="Tahoma" panose="020B0604030504040204" pitchFamily="34" charset="0"/>
                <a:cs typeface="Tahoma" panose="020B0604030504040204" pitchFamily="34" charset="0"/>
              </a:rPr>
              <a:t> не </a:t>
            </a:r>
            <a:r>
              <a:rPr lang="ru-RU" sz="3200" b="1" u="sng" dirty="0" err="1">
                <a:latin typeface="Tahoma" panose="020B0604030504040204" pitchFamily="34" charset="0"/>
                <a:ea typeface="Tahoma" panose="020B0604030504040204" pitchFamily="34" charset="0"/>
                <a:cs typeface="Tahoma" panose="020B0604030504040204" pitchFamily="34" charset="0"/>
              </a:rPr>
              <a:t>може</a:t>
            </a:r>
            <a:r>
              <a:rPr lang="ru-RU" sz="3200" b="1" u="sng" dirty="0">
                <a:latin typeface="Tahoma" panose="020B0604030504040204" pitchFamily="34" charset="0"/>
                <a:ea typeface="Tahoma" panose="020B0604030504040204" pitchFamily="34" charset="0"/>
                <a:cs typeface="Tahoma" panose="020B0604030504040204" pitchFamily="34" charset="0"/>
              </a:rPr>
              <a:t> бути принесено в жертву </a:t>
            </a:r>
            <a:r>
              <a:rPr lang="ru-RU" sz="3200" b="1" u="sng" dirty="0" err="1">
                <a:latin typeface="Tahoma" panose="020B0604030504040204" pitchFamily="34" charset="0"/>
                <a:ea typeface="Tahoma" panose="020B0604030504040204" pitchFamily="34" charset="0"/>
                <a:cs typeface="Tahoma" panose="020B0604030504040204" pitchFamily="34" charset="0"/>
              </a:rPr>
              <a:t>доцільності</a:t>
            </a:r>
            <a:r>
              <a:rPr lang="ru-RU" sz="3200" b="1" u="sng" dirty="0">
                <a:latin typeface="Tahoma" panose="020B0604030504040204" pitchFamily="34" charset="0"/>
                <a:ea typeface="Tahoma" panose="020B0604030504040204" pitchFamily="34" charset="0"/>
                <a:cs typeface="Tahoma" panose="020B0604030504040204" pitchFamily="34" charset="0"/>
              </a:rPr>
              <a:t>…</a:t>
            </a:r>
          </a:p>
          <a:p>
            <a:pPr algn="ctr"/>
            <a:endParaRPr lang="uk-UA" sz="3200" b="1" i="1" dirty="0">
              <a:latin typeface="Tahoma" panose="020B0604030504040204" pitchFamily="34" charset="0"/>
              <a:ea typeface="Tahoma" panose="020B0604030504040204" pitchFamily="34" charset="0"/>
              <a:cs typeface="Tahoma" panose="020B0604030504040204" pitchFamily="34" charset="0"/>
            </a:endParaRPr>
          </a:p>
          <a:p>
            <a:pPr algn="just"/>
            <a:r>
              <a:rPr lang="en-US" sz="3200" b="1" i="1" dirty="0" err="1">
                <a:latin typeface="Tahoma" panose="020B0604030504040204" pitchFamily="34" charset="0"/>
                <a:ea typeface="Tahoma" panose="020B0604030504040204" pitchFamily="34" charset="0"/>
                <a:cs typeface="Tahoma" panose="020B0604030504040204" pitchFamily="34" charset="0"/>
              </a:rPr>
              <a:t>Ramanauskas</a:t>
            </a:r>
            <a:r>
              <a:rPr lang="en-US" sz="3200" b="1" i="1" dirty="0">
                <a:latin typeface="Tahoma" panose="020B0604030504040204" pitchFamily="34" charset="0"/>
                <a:ea typeface="Tahoma" panose="020B0604030504040204" pitchFamily="34" charset="0"/>
                <a:cs typeface="Tahoma" panose="020B0604030504040204" pitchFamily="34" charset="0"/>
              </a:rPr>
              <a:t> v. Lithuania (</a:t>
            </a:r>
            <a:r>
              <a:rPr lang="ru-RU" sz="3200" b="1" i="1" dirty="0">
                <a:latin typeface="Tahoma" panose="020B0604030504040204" pitchFamily="34" charset="0"/>
                <a:ea typeface="Tahoma" panose="020B0604030504040204" pitchFamily="34" charset="0"/>
                <a:cs typeface="Tahoma" panose="020B0604030504040204" pitchFamily="34" charset="0"/>
              </a:rPr>
              <a:t>Раманаускас </a:t>
            </a:r>
            <a:r>
              <a:rPr lang="ru-RU" sz="3200" b="1" i="1" dirty="0" err="1">
                <a:latin typeface="Tahoma" panose="020B0604030504040204" pitchFamily="34" charset="0"/>
                <a:ea typeface="Tahoma" panose="020B0604030504040204" pitchFamily="34" charset="0"/>
                <a:cs typeface="Tahoma" panose="020B0604030504040204" pitchFamily="34" charset="0"/>
              </a:rPr>
              <a:t>проти</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Литви</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рішення</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від</a:t>
            </a:r>
            <a:r>
              <a:rPr lang="ru-RU" sz="3200" b="1" i="1" dirty="0">
                <a:latin typeface="Tahoma" panose="020B0604030504040204" pitchFamily="34" charset="0"/>
                <a:ea typeface="Tahoma" panose="020B0604030504040204" pitchFamily="34" charset="0"/>
                <a:cs typeface="Tahoma" panose="020B0604030504040204" pitchFamily="34" charset="0"/>
              </a:rPr>
              <a:t> 05.02.2008 р.), §53,</a:t>
            </a:r>
          </a:p>
          <a:p>
            <a:pPr algn="ctr"/>
            <a:r>
              <a:rPr lang="en-US" sz="3200" b="1" i="1" dirty="0" err="1">
                <a:latin typeface="Tahoma" panose="020B0604030504040204" pitchFamily="34" charset="0"/>
                <a:ea typeface="Tahoma" panose="020B0604030504040204" pitchFamily="34" charset="0"/>
                <a:cs typeface="Tahoma" panose="020B0604030504040204" pitchFamily="34" charset="0"/>
              </a:rPr>
              <a:t>Bannikova</a:t>
            </a:r>
            <a:r>
              <a:rPr lang="en-US" sz="3200" b="1" i="1" dirty="0">
                <a:latin typeface="Tahoma" panose="020B0604030504040204" pitchFamily="34" charset="0"/>
                <a:ea typeface="Tahoma" panose="020B0604030504040204" pitchFamily="34" charset="0"/>
                <a:cs typeface="Tahoma" panose="020B0604030504040204" pitchFamily="34" charset="0"/>
              </a:rPr>
              <a:t> v. Russia (</a:t>
            </a:r>
            <a:r>
              <a:rPr lang="ru-RU" sz="3200" b="1" i="1" dirty="0" err="1">
                <a:latin typeface="Tahoma" panose="020B0604030504040204" pitchFamily="34" charset="0"/>
                <a:ea typeface="Tahoma" panose="020B0604030504040204" pitchFamily="34" charset="0"/>
                <a:cs typeface="Tahoma" panose="020B0604030504040204" pitchFamily="34" charset="0"/>
              </a:rPr>
              <a:t>Баннікова</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проти</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Росії</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рішення</a:t>
            </a:r>
            <a:r>
              <a:rPr lang="ru-RU" sz="3200" b="1" i="1" dirty="0">
                <a:latin typeface="Tahoma" panose="020B0604030504040204" pitchFamily="34" charset="0"/>
                <a:ea typeface="Tahoma" panose="020B0604030504040204" pitchFamily="34" charset="0"/>
                <a:cs typeface="Tahoma" panose="020B0604030504040204" pitchFamily="34" charset="0"/>
              </a:rPr>
              <a:t> </a:t>
            </a:r>
            <a:r>
              <a:rPr lang="ru-RU" sz="3200" b="1" i="1" dirty="0" err="1">
                <a:latin typeface="Tahoma" panose="020B0604030504040204" pitchFamily="34" charset="0"/>
                <a:ea typeface="Tahoma" panose="020B0604030504040204" pitchFamily="34" charset="0"/>
                <a:cs typeface="Tahoma" panose="020B0604030504040204" pitchFamily="34" charset="0"/>
              </a:rPr>
              <a:t>від</a:t>
            </a:r>
            <a:r>
              <a:rPr lang="ru-RU" sz="3200" b="1" i="1" dirty="0">
                <a:latin typeface="Tahoma" panose="020B0604030504040204" pitchFamily="34" charset="0"/>
                <a:ea typeface="Tahoma" panose="020B0604030504040204" pitchFamily="34" charset="0"/>
                <a:cs typeface="Tahoma" panose="020B0604030504040204" pitchFamily="34" charset="0"/>
              </a:rPr>
              <a:t> 01.11.2010 р.), §33</a:t>
            </a:r>
          </a:p>
        </p:txBody>
      </p:sp>
      <p:sp>
        <p:nvSpPr>
          <p:cNvPr id="4" name="TextBox 1"/>
          <p:cNvSpPr txBox="1">
            <a:spLocks noChangeArrowheads="1"/>
          </p:cNvSpPr>
          <p:nvPr/>
        </p:nvSpPr>
        <p:spPr bwMode="auto">
          <a:xfrm>
            <a:off x="1398122" y="221455"/>
            <a:ext cx="9975273"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Провокація злочину</a:t>
            </a:r>
          </a:p>
        </p:txBody>
      </p:sp>
    </p:spTree>
    <p:extLst>
      <p:ext uri="{BB962C8B-B14F-4D97-AF65-F5344CB8AC3E}">
        <p14:creationId xmlns:p14="http://schemas.microsoft.com/office/powerpoint/2010/main" val="1840746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47</a:t>
            </a:fld>
            <a:endParaRPr lang="ru-RU"/>
          </a:p>
        </p:txBody>
      </p:sp>
      <p:sp>
        <p:nvSpPr>
          <p:cNvPr id="3" name="Прямокутник 2"/>
          <p:cNvSpPr/>
          <p:nvPr/>
        </p:nvSpPr>
        <p:spPr>
          <a:xfrm>
            <a:off x="1128471" y="1326442"/>
            <a:ext cx="9805851" cy="4401205"/>
          </a:xfrm>
          <a:prstGeom prst="rect">
            <a:avLst/>
          </a:prstGeom>
        </p:spPr>
        <p:txBody>
          <a:bodyPr wrap="square">
            <a:spAutoFit/>
          </a:bodyPr>
          <a:lstStyle/>
          <a:p>
            <a:r>
              <a:rPr lang="uk-UA" sz="2800" dirty="0" smtClean="0">
                <a:latin typeface="Tahoma" panose="020B0604030504040204" pitchFamily="34" charset="0"/>
                <a:ea typeface="Tahoma" panose="020B0604030504040204" pitchFamily="34" charset="0"/>
                <a:cs typeface="Tahoma" panose="020B0604030504040204" pitchFamily="34" charset="0"/>
              </a:rPr>
              <a:t>Ст. 271 КПК.</a:t>
            </a:r>
          </a:p>
          <a:p>
            <a:r>
              <a:rPr lang="uk-UA" sz="2800" dirty="0" smtClean="0">
                <a:latin typeface="Tahoma" panose="020B0604030504040204" pitchFamily="34" charset="0"/>
                <a:ea typeface="Tahoma" panose="020B0604030504040204" pitchFamily="34" charset="0"/>
                <a:cs typeface="Tahoma" panose="020B0604030504040204" pitchFamily="34" charset="0"/>
              </a:rPr>
              <a:t>Під час підготовки та проведення заходів з контролю за вчиненням злочину забороняється провокувати (підбурювати) особу на вчинення цього злочину з метою його подальшого викриття, допомагаючи особі вчинити злочин, який вона би не вчинила, як би слідчий цьому не сприяв, або з цією самою метою впливати на її поведінку насильством, погрозами, шантажем. Здобуті в такий спосіб речі і документи не можуть бути використані у кримінальному провадженні.</a:t>
            </a:r>
            <a:endParaRPr lang="uk-UA"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a:spLocks noChangeArrowheads="1"/>
          </p:cNvSpPr>
          <p:nvPr/>
        </p:nvSpPr>
        <p:spPr bwMode="auto">
          <a:xfrm>
            <a:off x="1398122" y="221455"/>
            <a:ext cx="9975273"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Провокація злочину</a:t>
            </a:r>
          </a:p>
        </p:txBody>
      </p:sp>
    </p:spTree>
    <p:extLst>
      <p:ext uri="{BB962C8B-B14F-4D97-AF65-F5344CB8AC3E}">
        <p14:creationId xmlns:p14="http://schemas.microsoft.com/office/powerpoint/2010/main" val="2779240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Заголовок 1"/>
          <p:cNvSpPr txBox="1">
            <a:spLocks/>
          </p:cNvSpPr>
          <p:nvPr/>
        </p:nvSpPr>
        <p:spPr bwMode="auto">
          <a:xfrm>
            <a:off x="705394" y="970345"/>
            <a:ext cx="11007635" cy="527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buNone/>
              <a:defRPr/>
            </a:pPr>
            <a:r>
              <a:rPr lang="uk-UA" sz="2000" b="1" dirty="0">
                <a:solidFill>
                  <a:schemeClr val="tx1"/>
                </a:solidFill>
              </a:rPr>
              <a:t>Справи, на які посилаються суди України у виправдувальних </a:t>
            </a:r>
            <a:r>
              <a:rPr lang="uk-UA" sz="2000" b="1" dirty="0" err="1">
                <a:solidFill>
                  <a:schemeClr val="tx1"/>
                </a:solidFill>
              </a:rPr>
              <a:t>вироках</a:t>
            </a:r>
            <a:endParaRPr lang="ru-RU" sz="2000" dirty="0">
              <a:solidFill>
                <a:schemeClr val="tx1"/>
              </a:solidFill>
            </a:endParaRPr>
          </a:p>
          <a:p>
            <a:pPr>
              <a:buFont typeface="Wingdings" panose="05000000000000000000" pitchFamily="2" charset="2"/>
              <a:buChar char="q"/>
              <a:defRPr/>
            </a:pPr>
            <a:r>
              <a:rPr lang="ru-RU" sz="2000" b="1" dirty="0" err="1">
                <a:solidFill>
                  <a:schemeClr val="tx1"/>
                </a:solidFill>
              </a:rPr>
              <a:t>Клаас</a:t>
            </a:r>
            <a:r>
              <a:rPr lang="ru-RU" sz="2000" b="1" dirty="0">
                <a:solidFill>
                  <a:schemeClr val="tx1"/>
                </a:solidFill>
              </a:rPr>
              <a:t> </a:t>
            </a:r>
            <a:r>
              <a:rPr lang="ru-RU" sz="2000" b="1" dirty="0" err="1">
                <a:solidFill>
                  <a:schemeClr val="tx1"/>
                </a:solidFill>
              </a:rPr>
              <a:t>проти</a:t>
            </a:r>
            <a:r>
              <a:rPr lang="ru-RU" sz="2000" b="1" dirty="0">
                <a:solidFill>
                  <a:schemeClr val="tx1"/>
                </a:solidFill>
              </a:rPr>
              <a:t> </a:t>
            </a:r>
            <a:r>
              <a:rPr lang="ru-RU" sz="2000" b="1" dirty="0" err="1">
                <a:solidFill>
                  <a:schemeClr val="tx1"/>
                </a:solidFill>
              </a:rPr>
              <a:t>Німеччини</a:t>
            </a:r>
            <a:r>
              <a:rPr lang="en-US" sz="2000" b="1" dirty="0">
                <a:solidFill>
                  <a:schemeClr val="tx1"/>
                </a:solidFill>
              </a:rPr>
              <a:t> (22/09/1993)</a:t>
            </a:r>
            <a:endParaRPr lang="ru-RU" sz="2000" b="1" dirty="0">
              <a:solidFill>
                <a:schemeClr val="tx1"/>
              </a:solidFill>
            </a:endParaRPr>
          </a:p>
          <a:p>
            <a:pPr>
              <a:buFont typeface="Wingdings" panose="05000000000000000000" pitchFamily="2" charset="2"/>
              <a:buChar char="q"/>
              <a:defRPr/>
            </a:pPr>
            <a:r>
              <a:rPr lang="ru-RU" sz="2000" b="1" dirty="0" err="1">
                <a:solidFill>
                  <a:schemeClr val="tx1"/>
                </a:solidFill>
              </a:rPr>
              <a:t>Тейксейра</a:t>
            </a:r>
            <a:r>
              <a:rPr lang="uk-UA" sz="2000" b="1" dirty="0">
                <a:solidFill>
                  <a:schemeClr val="tx1"/>
                </a:solidFill>
              </a:rPr>
              <a:t> де Кастро проти Португалії (09.06.1998)</a:t>
            </a:r>
            <a:endParaRPr lang="ru-RU" sz="2000" b="1" dirty="0">
              <a:solidFill>
                <a:schemeClr val="tx1"/>
              </a:solidFill>
            </a:endParaRPr>
          </a:p>
          <a:p>
            <a:pPr>
              <a:buFont typeface="Wingdings" panose="05000000000000000000" pitchFamily="2" charset="2"/>
              <a:buChar char="q"/>
              <a:defRPr/>
            </a:pPr>
            <a:r>
              <a:rPr lang="uk-UA" sz="2000" b="1" dirty="0">
                <a:solidFill>
                  <a:schemeClr val="tx1"/>
                </a:solidFill>
              </a:rPr>
              <a:t>Справи проти РФ: </a:t>
            </a:r>
          </a:p>
          <a:p>
            <a:pPr lvl="1">
              <a:buFont typeface="Courier New" panose="02070309020205020404" pitchFamily="49" charset="0"/>
              <a:buChar char="o"/>
              <a:defRPr/>
            </a:pPr>
            <a:r>
              <a:rPr lang="uk-UA" sz="2000" b="1" dirty="0" err="1">
                <a:solidFill>
                  <a:schemeClr val="tx1"/>
                </a:solidFill>
              </a:rPr>
              <a:t>Ваньян</a:t>
            </a:r>
            <a:r>
              <a:rPr lang="uk-UA" sz="2000" b="1" dirty="0">
                <a:solidFill>
                  <a:schemeClr val="tx1"/>
                </a:solidFill>
              </a:rPr>
              <a:t> (15.12.2005)</a:t>
            </a:r>
          </a:p>
          <a:p>
            <a:pPr lvl="1">
              <a:buFont typeface="Courier New" panose="02070309020205020404" pitchFamily="49" charset="0"/>
              <a:buChar char="o"/>
              <a:defRPr/>
            </a:pPr>
            <a:r>
              <a:rPr lang="uk-UA" sz="2000" b="1" dirty="0" err="1" smtClean="0">
                <a:solidFill>
                  <a:schemeClr val="tx1"/>
                </a:solidFill>
              </a:rPr>
              <a:t>Худобін</a:t>
            </a:r>
            <a:r>
              <a:rPr lang="uk-UA" sz="2000" b="1" dirty="0" smtClean="0">
                <a:solidFill>
                  <a:schemeClr val="tx1"/>
                </a:solidFill>
              </a:rPr>
              <a:t> </a:t>
            </a:r>
            <a:r>
              <a:rPr lang="uk-UA" sz="2000" b="1" dirty="0">
                <a:solidFill>
                  <a:schemeClr val="tx1"/>
                </a:solidFill>
              </a:rPr>
              <a:t>(26.10.2006)</a:t>
            </a:r>
          </a:p>
          <a:p>
            <a:pPr lvl="1">
              <a:buFont typeface="Courier New" panose="02070309020205020404" pitchFamily="49" charset="0"/>
              <a:buChar char="o"/>
              <a:defRPr/>
            </a:pPr>
            <a:r>
              <a:rPr lang="uk-UA" sz="2000" b="1" dirty="0" err="1">
                <a:solidFill>
                  <a:schemeClr val="tx1"/>
                </a:solidFill>
              </a:rPr>
              <a:t>Банникова</a:t>
            </a:r>
            <a:r>
              <a:rPr lang="uk-UA" sz="2000" b="1" dirty="0">
                <a:solidFill>
                  <a:schemeClr val="tx1"/>
                </a:solidFill>
              </a:rPr>
              <a:t> (04.11.2010)</a:t>
            </a:r>
          </a:p>
          <a:p>
            <a:pPr lvl="1">
              <a:buFont typeface="Courier New" panose="02070309020205020404" pitchFamily="49" charset="0"/>
              <a:buChar char="o"/>
              <a:defRPr/>
            </a:pPr>
            <a:r>
              <a:rPr lang="uk-UA" sz="2000" b="1" dirty="0" err="1">
                <a:solidFill>
                  <a:schemeClr val="tx1"/>
                </a:solidFill>
              </a:rPr>
              <a:t>Веселов</a:t>
            </a:r>
            <a:r>
              <a:rPr lang="uk-UA" sz="2000" b="1" dirty="0">
                <a:solidFill>
                  <a:schemeClr val="tx1"/>
                </a:solidFill>
              </a:rPr>
              <a:t> та інші (02.10.2012)</a:t>
            </a:r>
          </a:p>
          <a:p>
            <a:pPr lvl="1">
              <a:buFont typeface="Courier New" panose="02070309020205020404" pitchFamily="49" charset="0"/>
              <a:buChar char="o"/>
              <a:defRPr/>
            </a:pPr>
            <a:r>
              <a:rPr lang="uk-UA" sz="2000" b="1" dirty="0" err="1">
                <a:solidFill>
                  <a:schemeClr val="tx1"/>
                </a:solidFill>
              </a:rPr>
              <a:t>Лагутін</a:t>
            </a:r>
            <a:r>
              <a:rPr lang="uk-UA" sz="2000" b="1" dirty="0">
                <a:solidFill>
                  <a:schemeClr val="tx1"/>
                </a:solidFill>
              </a:rPr>
              <a:t> та інші (</a:t>
            </a:r>
            <a:r>
              <a:rPr lang="en-US" sz="2000" b="1" dirty="0">
                <a:solidFill>
                  <a:schemeClr val="tx1"/>
                </a:solidFill>
              </a:rPr>
              <a:t>24/04/2014)</a:t>
            </a:r>
            <a:endParaRPr lang="ru-RU" sz="2000" b="1" dirty="0">
              <a:solidFill>
                <a:schemeClr val="tx1"/>
              </a:solidFill>
            </a:endParaRPr>
          </a:p>
          <a:p>
            <a:pPr>
              <a:buFont typeface="Wingdings" panose="05000000000000000000" pitchFamily="2" charset="2"/>
              <a:buChar char="q"/>
              <a:defRPr/>
            </a:pPr>
            <a:r>
              <a:rPr lang="uk-UA" sz="2000" b="1" dirty="0">
                <a:solidFill>
                  <a:schemeClr val="tx1"/>
                </a:solidFill>
              </a:rPr>
              <a:t>Справи проти Литви: </a:t>
            </a:r>
          </a:p>
          <a:p>
            <a:pPr lvl="1">
              <a:buFont typeface="Courier New" panose="02070309020205020404" pitchFamily="49" charset="0"/>
              <a:buChar char="o"/>
              <a:defRPr/>
            </a:pPr>
            <a:r>
              <a:rPr lang="ru-RU" sz="2000" b="1" dirty="0">
                <a:solidFill>
                  <a:schemeClr val="tx1"/>
                </a:solidFill>
              </a:rPr>
              <a:t>Раманаускас (05.02.2008)</a:t>
            </a:r>
            <a:endParaRPr lang="uk-UA" sz="2000" b="1" dirty="0">
              <a:solidFill>
                <a:schemeClr val="tx1"/>
              </a:solidFill>
            </a:endParaRPr>
          </a:p>
          <a:p>
            <a:pPr lvl="1">
              <a:buFont typeface="Courier New" panose="02070309020205020404" pitchFamily="49" charset="0"/>
              <a:buChar char="o"/>
              <a:defRPr/>
            </a:pPr>
            <a:r>
              <a:rPr lang="ru-RU" sz="2000" b="1" dirty="0" err="1">
                <a:solidFill>
                  <a:schemeClr val="tx1"/>
                </a:solidFill>
              </a:rPr>
              <a:t>Малінінас</a:t>
            </a:r>
            <a:r>
              <a:rPr lang="ru-RU" sz="2000" b="1" dirty="0">
                <a:solidFill>
                  <a:schemeClr val="tx1"/>
                </a:solidFill>
              </a:rPr>
              <a:t> (01.07.2008)</a:t>
            </a:r>
          </a:p>
        </p:txBody>
      </p:sp>
      <p:sp>
        <p:nvSpPr>
          <p:cNvPr id="7171" name="TextBox 1"/>
          <p:cNvSpPr txBox="1">
            <a:spLocks noChangeArrowheads="1"/>
          </p:cNvSpPr>
          <p:nvPr/>
        </p:nvSpPr>
        <p:spPr bwMode="auto">
          <a:xfrm>
            <a:off x="1398122" y="221455"/>
            <a:ext cx="9975273"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Провокація злочину</a:t>
            </a:r>
          </a:p>
        </p:txBody>
      </p:sp>
      <p:sp>
        <p:nvSpPr>
          <p:cNvPr id="4" name="Номер слайда 3"/>
          <p:cNvSpPr>
            <a:spLocks noGrp="1"/>
          </p:cNvSpPr>
          <p:nvPr>
            <p:ph type="sldNum" sz="quarter" idx="12"/>
          </p:nvPr>
        </p:nvSpPr>
        <p:spPr/>
        <p:txBody>
          <a:bodyPr/>
          <a:lstStyle/>
          <a:p>
            <a:fld id="{0775E251-F7C5-40FD-933B-ECAFD4B5CBF4}" type="slidenum">
              <a:rPr lang="ru-RU" smtClean="0"/>
              <a:pPr/>
              <a:t>48</a:t>
            </a:fld>
            <a:endParaRPr lang="ru-RU"/>
          </a:p>
        </p:txBody>
      </p:sp>
    </p:spTree>
    <p:extLst>
      <p:ext uri="{BB962C8B-B14F-4D97-AF65-F5344CB8AC3E}">
        <p14:creationId xmlns:p14="http://schemas.microsoft.com/office/powerpoint/2010/main" val="68490572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818606" y="1311037"/>
            <a:ext cx="10772503" cy="51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buNone/>
              <a:defRPr/>
            </a:pPr>
            <a:r>
              <a:rPr lang="uk-UA" b="1" i="1" dirty="0">
                <a:solidFill>
                  <a:schemeClr val="tx1"/>
                </a:solidFill>
                <a:latin typeface="Tahoma" panose="020B0604030504040204" pitchFamily="34" charset="0"/>
                <a:ea typeface="Tahoma" panose="020B0604030504040204" pitchFamily="34" charset="0"/>
                <a:cs typeface="Tahoma" panose="020B0604030504040204" pitchFamily="34" charset="0"/>
              </a:rPr>
              <a:t>А. </a:t>
            </a:r>
            <a:r>
              <a:rPr lang="uk-UA" sz="2000" b="1" i="1" dirty="0">
                <a:solidFill>
                  <a:schemeClr val="tx1"/>
                </a:solidFill>
                <a:latin typeface="Tahoma" panose="020B0604030504040204" pitchFamily="34" charset="0"/>
                <a:ea typeface="Tahoma" panose="020B0604030504040204" pitchFamily="34" charset="0"/>
                <a:cs typeface="Tahoma" panose="020B0604030504040204" pitchFamily="34" charset="0"/>
              </a:rPr>
              <a:t>Матеріально-правовий критерій підбурення</a:t>
            </a: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defRPr/>
            </a:pPr>
            <a:r>
              <a:rPr lang="uk-UA" sz="2000" i="1" dirty="0">
                <a:solidFill>
                  <a:schemeClr val="tx1"/>
                </a:solidFill>
                <a:latin typeface="Tahoma" panose="020B0604030504040204" pitchFamily="34" charset="0"/>
                <a:ea typeface="Tahoma" panose="020B0604030504040204" pitchFamily="34" charset="0"/>
                <a:cs typeface="Tahoma" panose="020B0604030504040204" pitchFamily="34" charset="0"/>
              </a:rPr>
              <a:t>(має бути контроль над негласними операціями поліції (судовий, прокурорський)</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400"/>
              </a:spcBef>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підстави, якими </a:t>
            </a:r>
            <a:r>
              <a:rPr lang="uk-UA"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обгрунтовані</a:t>
            </a: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 негласні операції</a:t>
            </a: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 – чи була об’єктивна підозра, що особа була причетна до злочинної діяльності або була схильна до скоєння кримінального злочину</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400"/>
              </a:spcBef>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тягар доведення наявності підстав для застосування ОЗ покладений на сторону обвинувачення </a:t>
            </a: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000" i="1" dirty="0">
                <a:solidFill>
                  <a:schemeClr val="tx1"/>
                </a:solidFill>
                <a:latin typeface="Tahoma" panose="020B0604030504040204" pitchFamily="34" charset="0"/>
                <a:ea typeface="Tahoma" panose="020B0604030504040204" pitchFamily="34" charset="0"/>
                <a:cs typeface="Tahoma" panose="020B0604030504040204" pitchFamily="34" charset="0"/>
              </a:rPr>
              <a:t>на обвинувачення покладається довести що не було провокації злочину, за умови, що це твердження обвинуваченого не є цілком неправдоподібним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400"/>
              </a:spcBef>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органи влади мають перевірити інформацію, отриману від інформатора, до проведення ОЗ</a:t>
            </a:r>
          </a:p>
          <a:p>
            <a:pPr>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статус інформатора про вчинення (готування) злочину:</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Ø"/>
              <a:defRPr/>
            </a:pPr>
            <a:r>
              <a:rPr lang="uk-UA" sz="2000" i="1" dirty="0">
                <a:solidFill>
                  <a:schemeClr val="tx1"/>
                </a:solidFill>
                <a:latin typeface="Tahoma" panose="020B0604030504040204" pitchFamily="34" charset="0"/>
                <a:ea typeface="Tahoma" panose="020B0604030504040204" pitchFamily="34" charset="0"/>
                <a:cs typeface="Tahoma" panose="020B0604030504040204" pitchFamily="34" charset="0"/>
              </a:rPr>
              <a:t>працівник поліції або поліцейський інформатор – їх участь має залишатись, в основному, пасивною</a:t>
            </a:r>
            <a:endParaRPr lang="ru-RU" sz="20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Ø"/>
              <a:defRPr/>
            </a:pPr>
            <a:r>
              <a:rPr lang="uk-UA" sz="2000" i="1" dirty="0">
                <a:solidFill>
                  <a:schemeClr val="tx1"/>
                </a:solidFill>
                <a:latin typeface="Tahoma" panose="020B0604030504040204" pitchFamily="34" charset="0"/>
                <a:ea typeface="Tahoma" panose="020B0604030504040204" pitchFamily="34" charset="0"/>
                <a:cs typeface="Tahoma" panose="020B0604030504040204" pitchFamily="34" charset="0"/>
              </a:rPr>
              <a:t>інша приватна особа</a:t>
            </a:r>
            <a:endParaRPr lang="ru-RU" sz="20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400"/>
              </a:spcBef>
              <a:defRPr/>
            </a:pPr>
            <a:endParaRPr lang="ru-RU" sz="2000" dirty="0"/>
          </a:p>
        </p:txBody>
      </p:sp>
      <p:sp>
        <p:nvSpPr>
          <p:cNvPr id="8195" name="TextBox 1"/>
          <p:cNvSpPr txBox="1">
            <a:spLocks noChangeArrowheads="1"/>
          </p:cNvSpPr>
          <p:nvPr/>
        </p:nvSpPr>
        <p:spPr bwMode="auto">
          <a:xfrm>
            <a:off x="1425039" y="223837"/>
            <a:ext cx="10418618"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Критерії провокації злочину, встановлені ЄСПЛ</a:t>
            </a:r>
          </a:p>
        </p:txBody>
      </p:sp>
      <p:sp>
        <p:nvSpPr>
          <p:cNvPr id="4" name="Номер слайда 3"/>
          <p:cNvSpPr>
            <a:spLocks noGrp="1"/>
          </p:cNvSpPr>
          <p:nvPr>
            <p:ph type="sldNum" sz="quarter" idx="12"/>
          </p:nvPr>
        </p:nvSpPr>
        <p:spPr/>
        <p:txBody>
          <a:bodyPr/>
          <a:lstStyle/>
          <a:p>
            <a:fld id="{0775E251-F7C5-40FD-933B-ECAFD4B5CBF4}" type="slidenum">
              <a:rPr lang="ru-RU" smtClean="0"/>
              <a:pPr/>
              <a:t>49</a:t>
            </a:fld>
            <a:endParaRPr lang="ru-RU"/>
          </a:p>
        </p:txBody>
      </p:sp>
    </p:spTree>
    <p:extLst>
      <p:ext uri="{BB962C8B-B14F-4D97-AF65-F5344CB8AC3E}">
        <p14:creationId xmlns:p14="http://schemas.microsoft.com/office/powerpoint/2010/main" val="35137102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452847" y="316500"/>
            <a:ext cx="1081746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uk-UA" altLang="ru-RU" sz="2000" b="1" dirty="0" smtClean="0">
                <a:latin typeface="Tahoma" panose="020B0604030504040204" pitchFamily="34" charset="0"/>
                <a:ea typeface="Tahoma" panose="020B0604030504040204" pitchFamily="34" charset="0"/>
                <a:cs typeface="Tahoma" panose="020B0604030504040204" pitchFamily="34" charset="0"/>
              </a:rPr>
              <a:t>Наркотичні засоби</a:t>
            </a:r>
            <a:r>
              <a:rPr lang="uk-UA" altLang="ru-RU" sz="2000" dirty="0" smtClean="0">
                <a:latin typeface="Tahoma" panose="020B0604030504040204" pitchFamily="34" charset="0"/>
                <a:ea typeface="Tahoma" panose="020B0604030504040204" pitchFamily="34" charset="0"/>
                <a:cs typeface="Tahoma" panose="020B0604030504040204" pitchFamily="34" charset="0"/>
              </a:rPr>
              <a:t> - включені до Переліку речовини природного чи синтетичного походження, препарати, рослини, які становлять небезпеку для здоров'я населення у разі зловживання ними;</a:t>
            </a:r>
          </a:p>
          <a:p>
            <a:pPr algn="just"/>
            <a:endParaRPr lang="uk-UA" altLang="ru-RU" sz="2000" dirty="0" smtClean="0">
              <a:latin typeface="Tahoma" panose="020B0604030504040204" pitchFamily="34" charset="0"/>
              <a:ea typeface="Tahoma" panose="020B0604030504040204" pitchFamily="34" charset="0"/>
              <a:cs typeface="Tahoma" panose="020B0604030504040204" pitchFamily="34" charset="0"/>
            </a:endParaRPr>
          </a:p>
          <a:p>
            <a:pPr algn="just"/>
            <a:r>
              <a:rPr lang="uk-UA" altLang="ru-RU" sz="2000" b="1" dirty="0" smtClean="0">
                <a:latin typeface="Tahoma" panose="020B0604030504040204" pitchFamily="34" charset="0"/>
                <a:ea typeface="Tahoma" panose="020B0604030504040204" pitchFamily="34" charset="0"/>
                <a:cs typeface="Tahoma" panose="020B0604030504040204" pitchFamily="34" charset="0"/>
              </a:rPr>
              <a:t>Психотропні речовини </a:t>
            </a:r>
            <a:r>
              <a:rPr lang="uk-UA" altLang="ru-RU" sz="2000" dirty="0" smtClean="0">
                <a:latin typeface="Tahoma" panose="020B0604030504040204" pitchFamily="34" charset="0"/>
                <a:ea typeface="Tahoma" panose="020B0604030504040204" pitchFamily="34" charset="0"/>
                <a:cs typeface="Tahoma" panose="020B0604030504040204" pitchFamily="34" charset="0"/>
              </a:rPr>
              <a:t>- включені до Переліку речовини природного чи синтетичного походження, препарати, природні матеріали, які здатні викликати стан залежності та справляти депресивний або стимулюючий вплив на центральну нервову систему або викликати порушення сприйняття, або емоцій, або мислення, або поведінки і становлять небезпеку для здоров'я населення у разі зловживання ними;</a:t>
            </a:r>
          </a:p>
          <a:p>
            <a:pPr algn="just"/>
            <a:endParaRPr lang="uk-UA" altLang="ru-RU" sz="2000" dirty="0" smtClean="0">
              <a:latin typeface="Tahoma" panose="020B0604030504040204" pitchFamily="34" charset="0"/>
              <a:ea typeface="Tahoma" panose="020B0604030504040204" pitchFamily="34" charset="0"/>
              <a:cs typeface="Tahoma" panose="020B0604030504040204" pitchFamily="34" charset="0"/>
            </a:endParaRPr>
          </a:p>
          <a:p>
            <a:pPr algn="just"/>
            <a:r>
              <a:rPr lang="uk-UA" altLang="ru-RU" sz="2000" b="1" dirty="0" smtClean="0">
                <a:latin typeface="Tahoma" panose="020B0604030504040204" pitchFamily="34" charset="0"/>
                <a:ea typeface="Tahoma" panose="020B0604030504040204" pitchFamily="34" charset="0"/>
                <a:cs typeface="Tahoma" panose="020B0604030504040204" pitchFamily="34" charset="0"/>
              </a:rPr>
              <a:t>Прекурсори</a:t>
            </a:r>
            <a:r>
              <a:rPr lang="uk-UA" altLang="ru-RU" sz="2000" dirty="0" smtClean="0">
                <a:latin typeface="Tahoma" panose="020B0604030504040204" pitchFamily="34" charset="0"/>
                <a:ea typeface="Tahoma" panose="020B0604030504040204" pitchFamily="34" charset="0"/>
                <a:cs typeface="Tahoma" panose="020B0604030504040204" pitchFamily="34" charset="0"/>
              </a:rPr>
              <a:t> - речовини та їх солі, що використовуються при виробництві, виготовленні наркотичних засобів і психотропних речовин, включених до Переліку;</a:t>
            </a:r>
          </a:p>
          <a:p>
            <a:pPr algn="just"/>
            <a:endParaRPr lang="uk-UA" altLang="ru-RU" sz="2000" dirty="0" smtClean="0">
              <a:latin typeface="Tahoma" panose="020B0604030504040204" pitchFamily="34" charset="0"/>
              <a:ea typeface="Tahoma" panose="020B0604030504040204" pitchFamily="34" charset="0"/>
              <a:cs typeface="Tahoma" panose="020B0604030504040204" pitchFamily="34" charset="0"/>
            </a:endParaRPr>
          </a:p>
          <a:p>
            <a:pPr algn="just"/>
            <a:r>
              <a:rPr lang="uk-UA" altLang="ru-RU" sz="2000" b="1" dirty="0" smtClean="0">
                <a:latin typeface="Tahoma" panose="020B0604030504040204" pitchFamily="34" charset="0"/>
                <a:ea typeface="Tahoma" panose="020B0604030504040204" pitchFamily="34" charset="0"/>
                <a:cs typeface="Tahoma" panose="020B0604030504040204" pitchFamily="34" charset="0"/>
              </a:rPr>
              <a:t>Аналоги наркотичних засобів і психотропних речовин </a:t>
            </a:r>
            <a:r>
              <a:rPr lang="uk-UA" altLang="ru-RU" sz="2000" dirty="0" smtClean="0">
                <a:latin typeface="Tahoma" panose="020B0604030504040204" pitchFamily="34" charset="0"/>
                <a:ea typeface="Tahoma" panose="020B0604030504040204" pitchFamily="34" charset="0"/>
                <a:cs typeface="Tahoma" panose="020B0604030504040204" pitchFamily="34" charset="0"/>
              </a:rPr>
              <a:t>- заборонені до обігу в Україні речовини природного чи синтетичного походження, не включені до Переліку, хімічна структура і властивості яких подібні до хімічної структури і властивостей наркотичних засобів і психотропних речовин, </a:t>
            </a:r>
            <a:r>
              <a:rPr lang="uk-UA" altLang="ru-RU" sz="2000" dirty="0" err="1" smtClean="0">
                <a:latin typeface="Tahoma" panose="020B0604030504040204" pitchFamily="34" charset="0"/>
                <a:ea typeface="Tahoma" panose="020B0604030504040204" pitchFamily="34" charset="0"/>
                <a:cs typeface="Tahoma" panose="020B0604030504040204" pitchFamily="34" charset="0"/>
              </a:rPr>
              <a:t>психоактивну</a:t>
            </a:r>
            <a:r>
              <a:rPr lang="uk-UA" altLang="ru-RU" sz="2000" dirty="0" smtClean="0">
                <a:latin typeface="Tahoma" panose="020B0604030504040204" pitchFamily="34" charset="0"/>
                <a:ea typeface="Tahoma" panose="020B0604030504040204" pitchFamily="34" charset="0"/>
                <a:cs typeface="Tahoma" panose="020B0604030504040204" pitchFamily="34" charset="0"/>
              </a:rPr>
              <a:t> дію яких ці речовини відтворюють.</a:t>
            </a:r>
            <a:endParaRPr lang="uk-UA" altLang="ru-RU" sz="2000" dirty="0">
              <a:latin typeface="Tahoma" panose="020B0604030504040204" pitchFamily="34" charset="0"/>
              <a:ea typeface="Tahoma" panose="020B0604030504040204" pitchFamily="34" charset="0"/>
              <a:cs typeface="Tahoma" panose="020B0604030504040204" pitchFamily="34" charset="0"/>
            </a:endParaRPr>
          </a:p>
        </p:txBody>
      </p:sp>
      <p:sp>
        <p:nvSpPr>
          <p:cNvPr id="3" name="Номер слайда 2"/>
          <p:cNvSpPr>
            <a:spLocks noGrp="1"/>
          </p:cNvSpPr>
          <p:nvPr>
            <p:ph type="sldNum" sz="quarter" idx="12"/>
          </p:nvPr>
        </p:nvSpPr>
        <p:spPr/>
        <p:txBody>
          <a:bodyPr/>
          <a:lstStyle/>
          <a:p>
            <a:fld id="{0775E251-F7C5-40FD-933B-ECAFD4B5CBF4}" type="slidenum">
              <a:rPr lang="ru-RU" smtClean="0"/>
              <a:pPr/>
              <a:t>5</a:t>
            </a:fld>
            <a:endParaRPr lang="ru-RU"/>
          </a:p>
        </p:txBody>
      </p:sp>
    </p:spTree>
    <p:extLst>
      <p:ext uri="{BB962C8B-B14F-4D97-AF65-F5344CB8AC3E}">
        <p14:creationId xmlns:p14="http://schemas.microsoft.com/office/powerpoint/2010/main" val="42293876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461555" y="1455781"/>
            <a:ext cx="11390812" cy="488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buNone/>
              <a:defRPr/>
            </a:pPr>
            <a:r>
              <a:rPr lang="uk-UA" sz="2000" b="1" i="1" dirty="0">
                <a:solidFill>
                  <a:schemeClr val="tx1"/>
                </a:solidFill>
                <a:latin typeface="Times New Roman" panose="02020603050405020304" pitchFamily="18" charset="0"/>
                <a:cs typeface="Times New Roman" panose="02020603050405020304" pitchFamily="18" charset="0"/>
              </a:rPr>
              <a:t>А. Матеріально-правовий критерій підбурення</a:t>
            </a:r>
            <a:r>
              <a:rPr lang="uk-UA" sz="2000" b="1" dirty="0">
                <a:solidFill>
                  <a:schemeClr val="tx1"/>
                </a:solidFill>
                <a:latin typeface="Times New Roman" panose="02020603050405020304" pitchFamily="18" charset="0"/>
                <a:cs typeface="Times New Roman" panose="02020603050405020304" pitchFamily="18" charset="0"/>
              </a:rPr>
              <a:t>  (продовж.)</a:t>
            </a:r>
          </a:p>
          <a:p>
            <a:pPr lvl="1">
              <a:buFont typeface="Wingdings" panose="05000000000000000000" pitchFamily="2" charset="2"/>
              <a:buChar char="Ø"/>
              <a:defRPr/>
            </a:pPr>
            <a:r>
              <a:rPr lang="uk-UA" sz="2000" b="1" i="1" dirty="0">
                <a:solidFill>
                  <a:schemeClr val="tx1"/>
                </a:solidFill>
              </a:rPr>
              <a:t>наявність зв'язку інформатора з </a:t>
            </a:r>
            <a:r>
              <a:rPr lang="uk-UA" sz="2000" b="1" i="1" dirty="0" smtClean="0">
                <a:solidFill>
                  <a:schemeClr val="tx1"/>
                </a:solidFill>
              </a:rPr>
              <a:t>поліцією </a:t>
            </a:r>
            <a:r>
              <a:rPr lang="uk-UA" sz="2000" b="1" i="1" dirty="0">
                <a:solidFill>
                  <a:schemeClr val="tx1"/>
                </a:solidFill>
              </a:rPr>
              <a:t>(попередня співпраця, залежність) </a:t>
            </a:r>
            <a:endParaRPr lang="ru-RU" sz="2000" dirty="0">
              <a:solidFill>
                <a:schemeClr val="tx1"/>
              </a:solidFill>
            </a:endParaRPr>
          </a:p>
          <a:p>
            <a:pPr>
              <a:defRPr/>
            </a:pPr>
            <a:r>
              <a:rPr lang="ru-RU" sz="2000" b="1" dirty="0">
                <a:solidFill>
                  <a:schemeClr val="tx1"/>
                </a:solidFill>
              </a:rPr>
              <a:t>момент</a:t>
            </a:r>
            <a:r>
              <a:rPr lang="uk-UA" sz="2000" b="1" dirty="0">
                <a:solidFill>
                  <a:schemeClr val="tx1"/>
                </a:solidFill>
              </a:rPr>
              <a:t>, в який органи влади розпочали негласні операції</a:t>
            </a:r>
            <a:r>
              <a:rPr lang="uk-UA" sz="2000" dirty="0">
                <a:solidFill>
                  <a:schemeClr val="tx1"/>
                </a:solidFill>
              </a:rPr>
              <a:t> - тобто чи негласні агенти лише «приєдналися» до кримінальних актів або спровокували їх</a:t>
            </a:r>
            <a:r>
              <a:rPr lang="uk-UA" sz="2000" b="1" dirty="0">
                <a:solidFill>
                  <a:schemeClr val="tx1"/>
                </a:solidFill>
              </a:rPr>
              <a:t> </a:t>
            </a:r>
            <a:endParaRPr lang="ru-RU" sz="2000" dirty="0">
              <a:solidFill>
                <a:schemeClr val="tx1"/>
              </a:solidFill>
            </a:endParaRPr>
          </a:p>
          <a:p>
            <a:pPr>
              <a:defRPr/>
            </a:pPr>
            <a:r>
              <a:rPr lang="uk-UA" sz="2000" b="1" dirty="0">
                <a:solidFill>
                  <a:schemeClr val="tx1"/>
                </a:solidFill>
              </a:rPr>
              <a:t>поведінка органів влади під час їх виконання негласної операції</a:t>
            </a:r>
            <a:endParaRPr lang="ru-RU" sz="2000" dirty="0">
              <a:solidFill>
                <a:schemeClr val="tx1"/>
              </a:solidFill>
            </a:endParaRPr>
          </a:p>
          <a:p>
            <a:pPr>
              <a:defRPr/>
            </a:pPr>
            <a:r>
              <a:rPr lang="uk-UA" sz="2000" b="1" dirty="0">
                <a:solidFill>
                  <a:schemeClr val="tx1"/>
                </a:solidFill>
              </a:rPr>
              <a:t>чи був тиск на особу скоїти злочин:   </a:t>
            </a:r>
            <a:endParaRPr lang="ru-RU" sz="2000" dirty="0">
              <a:solidFill>
                <a:schemeClr val="tx1"/>
              </a:solidFill>
            </a:endParaRPr>
          </a:p>
          <a:p>
            <a:pPr lvl="1">
              <a:buFont typeface="Wingdings" panose="05000000000000000000" pitchFamily="2" charset="2"/>
              <a:buChar char="Ø"/>
              <a:defRPr/>
            </a:pPr>
            <a:r>
              <a:rPr lang="uk-UA" sz="2000" dirty="0">
                <a:solidFill>
                  <a:schemeClr val="tx1"/>
                </a:solidFill>
              </a:rPr>
              <a:t>ініціатива в контактуванні із особою</a:t>
            </a:r>
            <a:endParaRPr lang="ru-RU" sz="2000" dirty="0">
              <a:solidFill>
                <a:schemeClr val="tx1"/>
              </a:solidFill>
            </a:endParaRPr>
          </a:p>
          <a:p>
            <a:pPr lvl="1">
              <a:buFont typeface="Wingdings" panose="05000000000000000000" pitchFamily="2" charset="2"/>
              <a:buChar char="Ø"/>
              <a:defRPr/>
            </a:pPr>
            <a:r>
              <a:rPr lang="uk-UA" sz="2000" dirty="0">
                <a:solidFill>
                  <a:schemeClr val="tx1"/>
                </a:solidFill>
              </a:rPr>
              <a:t>поновлення пропозиції, незважаючи на початкову відмову</a:t>
            </a:r>
            <a:endParaRPr lang="ru-RU" sz="2000" dirty="0">
              <a:solidFill>
                <a:schemeClr val="tx1"/>
              </a:solidFill>
            </a:endParaRPr>
          </a:p>
          <a:p>
            <a:pPr lvl="1">
              <a:buFont typeface="Wingdings" panose="05000000000000000000" pitchFamily="2" charset="2"/>
              <a:buChar char="Ø"/>
              <a:defRPr/>
            </a:pPr>
            <a:r>
              <a:rPr lang="uk-UA" sz="2000" dirty="0">
                <a:solidFill>
                  <a:schemeClr val="tx1"/>
                </a:solidFill>
              </a:rPr>
              <a:t>наполегливі спонукання, умовляння вчинити злочин</a:t>
            </a:r>
            <a:endParaRPr lang="ru-RU" sz="2000" dirty="0">
              <a:solidFill>
                <a:schemeClr val="tx1"/>
              </a:solidFill>
            </a:endParaRPr>
          </a:p>
          <a:p>
            <a:pPr lvl="1">
              <a:buFont typeface="Wingdings" panose="05000000000000000000" pitchFamily="2" charset="2"/>
              <a:buChar char="Ø"/>
              <a:defRPr/>
            </a:pPr>
            <a:r>
              <a:rPr lang="uk-UA" sz="2000" dirty="0">
                <a:solidFill>
                  <a:schemeClr val="tx1"/>
                </a:solidFill>
              </a:rPr>
              <a:t>підвищення ціни за «товар» вище середньої</a:t>
            </a:r>
            <a:endParaRPr lang="ru-RU" sz="2000" dirty="0">
              <a:solidFill>
                <a:schemeClr val="tx1"/>
              </a:solidFill>
            </a:endParaRPr>
          </a:p>
          <a:p>
            <a:pPr lvl="1">
              <a:buFont typeface="Wingdings" panose="05000000000000000000" pitchFamily="2" charset="2"/>
              <a:buChar char="Ø"/>
              <a:defRPr/>
            </a:pPr>
            <a:r>
              <a:rPr lang="uk-UA" sz="2000" dirty="0">
                <a:solidFill>
                  <a:schemeClr val="tx1"/>
                </a:solidFill>
              </a:rPr>
              <a:t>звертання до співчуття заявника з посиланням на синдром </a:t>
            </a:r>
            <a:r>
              <a:rPr lang="uk-UA" sz="2000" dirty="0" smtClean="0">
                <a:solidFill>
                  <a:schemeClr val="tx1"/>
                </a:solidFill>
              </a:rPr>
              <a:t>абстиненції</a:t>
            </a:r>
            <a:endParaRPr lang="ru-RU" sz="2000" dirty="0">
              <a:solidFill>
                <a:schemeClr val="tx1"/>
              </a:solidFill>
            </a:endParaRPr>
          </a:p>
        </p:txBody>
      </p:sp>
      <p:sp>
        <p:nvSpPr>
          <p:cNvPr id="8195" name="TextBox 1"/>
          <p:cNvSpPr txBox="1">
            <a:spLocks noChangeArrowheads="1"/>
          </p:cNvSpPr>
          <p:nvPr/>
        </p:nvSpPr>
        <p:spPr bwMode="auto">
          <a:xfrm>
            <a:off x="1169954" y="678402"/>
            <a:ext cx="10335491"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Критерії провокації злочину, встановлені ЄСПЛ (2)</a:t>
            </a:r>
          </a:p>
        </p:txBody>
      </p:sp>
      <p:sp>
        <p:nvSpPr>
          <p:cNvPr id="4" name="Номер слайда 3"/>
          <p:cNvSpPr>
            <a:spLocks noGrp="1"/>
          </p:cNvSpPr>
          <p:nvPr>
            <p:ph type="sldNum" sz="quarter" idx="12"/>
          </p:nvPr>
        </p:nvSpPr>
        <p:spPr/>
        <p:txBody>
          <a:bodyPr/>
          <a:lstStyle/>
          <a:p>
            <a:fld id="{0775E251-F7C5-40FD-933B-ECAFD4B5CBF4}" type="slidenum">
              <a:rPr lang="ru-RU" smtClean="0"/>
              <a:pPr/>
              <a:t>50</a:t>
            </a:fld>
            <a:endParaRPr lang="ru-RU"/>
          </a:p>
        </p:txBody>
      </p:sp>
    </p:spTree>
    <p:extLst>
      <p:ext uri="{BB962C8B-B14F-4D97-AF65-F5344CB8AC3E}">
        <p14:creationId xmlns:p14="http://schemas.microsoft.com/office/powerpoint/2010/main" val="422386947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1576251" y="2147454"/>
            <a:ext cx="955587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buNone/>
              <a:defRPr/>
            </a:pPr>
            <a:r>
              <a:rPr lang="uk-UA" sz="2400" b="1" i="1" dirty="0"/>
              <a:t>В</a:t>
            </a:r>
            <a:r>
              <a:rPr lang="uk-UA" sz="2400" b="1" i="1" dirty="0">
                <a:solidFill>
                  <a:schemeClr val="tx1"/>
                </a:solidFill>
              </a:rPr>
              <a:t>. Процедура, за допомогою якої має бути вирішена заява про провокацію злочину </a:t>
            </a:r>
            <a:endParaRPr lang="ru-RU" sz="2400" i="1" dirty="0">
              <a:solidFill>
                <a:schemeClr val="tx1"/>
              </a:solidFill>
            </a:endParaRPr>
          </a:p>
          <a:p>
            <a:pPr>
              <a:defRPr/>
            </a:pPr>
            <a:r>
              <a:rPr lang="uk-UA" sz="2400" b="1" dirty="0">
                <a:solidFill>
                  <a:schemeClr val="tx1"/>
                </a:solidFill>
              </a:rPr>
              <a:t>Процедура перевірки має бути змагальною</a:t>
            </a:r>
            <a:endParaRPr lang="ru-RU" sz="2400" dirty="0">
              <a:solidFill>
                <a:schemeClr val="tx1"/>
              </a:solidFill>
            </a:endParaRPr>
          </a:p>
          <a:p>
            <a:pPr>
              <a:defRPr/>
            </a:pPr>
            <a:r>
              <a:rPr lang="uk-UA" sz="2400" b="1" dirty="0">
                <a:solidFill>
                  <a:schemeClr val="tx1"/>
                </a:solidFill>
              </a:rPr>
              <a:t>Тягар доведення покладений на органи влади, що обумовлює необхідність фіксації НСРД, в т.ч. для доведення відсутності провокації</a:t>
            </a:r>
          </a:p>
          <a:p>
            <a:pPr marL="0" indent="0">
              <a:buNone/>
              <a:defRPr/>
            </a:pPr>
            <a:r>
              <a:rPr lang="uk-UA" sz="2400" b="1" dirty="0">
                <a:solidFill>
                  <a:schemeClr val="tx1"/>
                </a:solidFill>
              </a:rPr>
              <a:t>	</a:t>
            </a:r>
            <a:r>
              <a:rPr lang="uk-UA" sz="2400" b="1" i="1" dirty="0">
                <a:solidFill>
                  <a:schemeClr val="tx1"/>
                </a:solidFill>
              </a:rPr>
              <a:t>(справи </a:t>
            </a:r>
            <a:r>
              <a:rPr lang="uk-UA" sz="2400" b="1" i="1" dirty="0" err="1">
                <a:solidFill>
                  <a:schemeClr val="tx1"/>
                </a:solidFill>
              </a:rPr>
              <a:t>Банникова</a:t>
            </a:r>
            <a:r>
              <a:rPr lang="uk-UA" sz="2400" b="1" i="1" dirty="0">
                <a:solidFill>
                  <a:schemeClr val="tx1"/>
                </a:solidFill>
              </a:rPr>
              <a:t>; </a:t>
            </a:r>
            <a:r>
              <a:rPr lang="uk-UA" sz="2400" b="1" i="1" dirty="0" err="1">
                <a:solidFill>
                  <a:schemeClr val="tx1"/>
                </a:solidFill>
              </a:rPr>
              <a:t>Веселов</a:t>
            </a:r>
            <a:r>
              <a:rPr lang="uk-UA" sz="2400" b="1" i="1" dirty="0">
                <a:solidFill>
                  <a:schemeClr val="tx1"/>
                </a:solidFill>
              </a:rPr>
              <a:t> та інші)</a:t>
            </a:r>
          </a:p>
          <a:p>
            <a:pPr marL="0" indent="0">
              <a:buNone/>
              <a:defRPr/>
            </a:pPr>
            <a:endParaRPr lang="uk-UA" sz="2200" i="1" dirty="0"/>
          </a:p>
          <a:p>
            <a:pPr marL="0" indent="0">
              <a:buNone/>
              <a:defRPr/>
            </a:pPr>
            <a:endParaRPr lang="ru-RU" sz="2200" i="1" dirty="0"/>
          </a:p>
        </p:txBody>
      </p:sp>
      <p:sp>
        <p:nvSpPr>
          <p:cNvPr id="8195" name="TextBox 1"/>
          <p:cNvSpPr txBox="1">
            <a:spLocks noChangeArrowheads="1"/>
          </p:cNvSpPr>
          <p:nvPr/>
        </p:nvSpPr>
        <p:spPr bwMode="auto">
          <a:xfrm>
            <a:off x="945672" y="443271"/>
            <a:ext cx="10349346"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Критерії провокації злочину, встановлені ЄСПЛ (3)</a:t>
            </a:r>
          </a:p>
        </p:txBody>
      </p:sp>
      <p:sp>
        <p:nvSpPr>
          <p:cNvPr id="4" name="Номер слайда 3"/>
          <p:cNvSpPr>
            <a:spLocks noGrp="1"/>
          </p:cNvSpPr>
          <p:nvPr>
            <p:ph type="sldNum" sz="quarter" idx="12"/>
          </p:nvPr>
        </p:nvSpPr>
        <p:spPr/>
        <p:txBody>
          <a:bodyPr/>
          <a:lstStyle/>
          <a:p>
            <a:fld id="{0775E251-F7C5-40FD-933B-ECAFD4B5CBF4}" type="slidenum">
              <a:rPr lang="ru-RU" smtClean="0"/>
              <a:pPr/>
              <a:t>51</a:t>
            </a:fld>
            <a:endParaRPr lang="ru-RU"/>
          </a:p>
        </p:txBody>
      </p:sp>
    </p:spTree>
    <p:extLst>
      <p:ext uri="{BB962C8B-B14F-4D97-AF65-F5344CB8AC3E}">
        <p14:creationId xmlns:p14="http://schemas.microsoft.com/office/powerpoint/2010/main" val="117339901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862149" y="1563782"/>
            <a:ext cx="10058400" cy="46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buNone/>
              <a:defRPr/>
            </a:pPr>
            <a:r>
              <a:rPr lang="uk-UA" sz="2400" b="1" dirty="0">
                <a:solidFill>
                  <a:schemeClr val="tx1"/>
                </a:solidFill>
              </a:rPr>
              <a:t>Необхідність перевірки конфіденційної інформації національними судами </a:t>
            </a:r>
            <a:r>
              <a:rPr lang="uk-UA" sz="2400" b="1" i="1" dirty="0">
                <a:solidFill>
                  <a:schemeClr val="tx1"/>
                </a:solidFill>
              </a:rPr>
              <a:t>(справа </a:t>
            </a:r>
            <a:r>
              <a:rPr lang="uk-UA" sz="2400" b="1" i="1" dirty="0" err="1" smtClean="0">
                <a:solidFill>
                  <a:schemeClr val="tx1"/>
                </a:solidFill>
              </a:rPr>
              <a:t>Лагутін</a:t>
            </a:r>
            <a:r>
              <a:rPr lang="uk-UA" sz="2400" b="1" i="1" dirty="0">
                <a:solidFill>
                  <a:schemeClr val="tx1"/>
                </a:solidFill>
              </a:rPr>
              <a:t>)</a:t>
            </a:r>
            <a:endParaRPr lang="ru-RU" sz="2400" i="1" dirty="0">
              <a:solidFill>
                <a:schemeClr val="tx1"/>
              </a:solidFill>
            </a:endParaRPr>
          </a:p>
          <a:p>
            <a:pPr marL="0" indent="0">
              <a:buNone/>
              <a:defRPr/>
            </a:pPr>
            <a:r>
              <a:rPr lang="uk-UA" sz="2400" b="1" dirty="0">
                <a:solidFill>
                  <a:schemeClr val="tx1"/>
                </a:solidFill>
              </a:rPr>
              <a:t>А. Матеріально-правовий тест підбурення</a:t>
            </a:r>
            <a:endParaRPr lang="ru-RU" sz="2400" dirty="0">
              <a:solidFill>
                <a:schemeClr val="tx1"/>
              </a:solidFill>
            </a:endParaRPr>
          </a:p>
          <a:p>
            <a:pPr>
              <a:defRPr/>
            </a:pPr>
            <a:r>
              <a:rPr lang="uk-UA" sz="2400" b="1" dirty="0">
                <a:solidFill>
                  <a:schemeClr val="tx1"/>
                </a:solidFill>
              </a:rPr>
              <a:t>Надання конфіденційних матеріалів судді за процедурою </a:t>
            </a:r>
            <a:r>
              <a:rPr lang="ru-RU" sz="2400" b="1" dirty="0" err="1">
                <a:solidFill>
                  <a:schemeClr val="tx1"/>
                </a:solidFill>
              </a:rPr>
              <a:t>ex</a:t>
            </a:r>
            <a:r>
              <a:rPr lang="ru-RU" sz="2400" b="1" dirty="0">
                <a:solidFill>
                  <a:schemeClr val="tx1"/>
                </a:solidFill>
              </a:rPr>
              <a:t> </a:t>
            </a:r>
            <a:r>
              <a:rPr lang="ru-RU" sz="2400" b="1" dirty="0" err="1">
                <a:solidFill>
                  <a:schemeClr val="tx1"/>
                </a:solidFill>
              </a:rPr>
              <a:t>parte</a:t>
            </a:r>
            <a:endParaRPr lang="ru-RU" sz="2400" dirty="0">
              <a:solidFill>
                <a:schemeClr val="tx1"/>
              </a:solidFill>
            </a:endParaRPr>
          </a:p>
          <a:p>
            <a:pPr>
              <a:defRPr/>
            </a:pPr>
            <a:r>
              <a:rPr lang="uk-UA" sz="2400" b="1" dirty="0">
                <a:solidFill>
                  <a:schemeClr val="tx1"/>
                </a:solidFill>
              </a:rPr>
              <a:t>Визначення суддею корисності цього матеріалу</a:t>
            </a:r>
            <a:r>
              <a:rPr lang="ru-RU" sz="2400" b="1" dirty="0">
                <a:solidFill>
                  <a:schemeClr val="tx1"/>
                </a:solidFill>
              </a:rPr>
              <a:t> для </a:t>
            </a:r>
            <a:r>
              <a:rPr lang="uk-UA" sz="2400" b="1" dirty="0">
                <a:solidFill>
                  <a:schemeClr val="tx1"/>
                </a:solidFill>
              </a:rPr>
              <a:t>захисту, зокрема, з метою </a:t>
            </a:r>
            <a:r>
              <a:rPr lang="uk-UA" sz="2400" b="1" dirty="0" smtClean="0">
                <a:solidFill>
                  <a:schemeClr val="tx1"/>
                </a:solidFill>
              </a:rPr>
              <a:t>обґрунтування </a:t>
            </a:r>
            <a:r>
              <a:rPr lang="uk-UA" sz="2400" b="1" dirty="0">
                <a:solidFill>
                  <a:schemeClr val="tx1"/>
                </a:solidFill>
              </a:rPr>
              <a:t>доводів щодо підбурення</a:t>
            </a:r>
            <a:r>
              <a:rPr lang="uk-UA" sz="2400" dirty="0">
                <a:solidFill>
                  <a:schemeClr val="tx1"/>
                </a:solidFill>
              </a:rPr>
              <a:t> (це може обумовити рішення про його розкриття)</a:t>
            </a:r>
            <a:endParaRPr lang="ru-RU" sz="2400" dirty="0">
              <a:solidFill>
                <a:schemeClr val="tx1"/>
              </a:solidFill>
            </a:endParaRPr>
          </a:p>
          <a:p>
            <a:pPr marL="0" indent="0">
              <a:buNone/>
              <a:defRPr/>
            </a:pPr>
            <a:endParaRPr lang="uk-UA" sz="2200" i="1" dirty="0"/>
          </a:p>
          <a:p>
            <a:pPr marL="0" indent="0">
              <a:buNone/>
              <a:defRPr/>
            </a:pPr>
            <a:endParaRPr lang="ru-RU" sz="2200" i="1" dirty="0"/>
          </a:p>
        </p:txBody>
      </p:sp>
      <p:sp>
        <p:nvSpPr>
          <p:cNvPr id="8195" name="TextBox 1"/>
          <p:cNvSpPr txBox="1">
            <a:spLocks noChangeArrowheads="1"/>
          </p:cNvSpPr>
          <p:nvPr/>
        </p:nvSpPr>
        <p:spPr bwMode="auto">
          <a:xfrm>
            <a:off x="1069175" y="531018"/>
            <a:ext cx="10321636"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Критерії провокації злочину, встановлені ЄСПЛ (4)</a:t>
            </a:r>
          </a:p>
        </p:txBody>
      </p:sp>
      <p:sp>
        <p:nvSpPr>
          <p:cNvPr id="4" name="Номер слайда 3"/>
          <p:cNvSpPr>
            <a:spLocks noGrp="1"/>
          </p:cNvSpPr>
          <p:nvPr>
            <p:ph type="sldNum" sz="quarter" idx="12"/>
          </p:nvPr>
        </p:nvSpPr>
        <p:spPr/>
        <p:txBody>
          <a:bodyPr/>
          <a:lstStyle/>
          <a:p>
            <a:fld id="{0775E251-F7C5-40FD-933B-ECAFD4B5CBF4}" type="slidenum">
              <a:rPr lang="ru-RU" smtClean="0"/>
              <a:pPr/>
              <a:t>52</a:t>
            </a:fld>
            <a:endParaRPr lang="ru-RU"/>
          </a:p>
        </p:txBody>
      </p:sp>
    </p:spTree>
    <p:extLst>
      <p:ext uri="{BB962C8B-B14F-4D97-AF65-F5344CB8AC3E}">
        <p14:creationId xmlns:p14="http://schemas.microsoft.com/office/powerpoint/2010/main" val="23998833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531223" y="685800"/>
            <a:ext cx="1166077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uk-UA" sz="2200" b="1" dirty="0">
                <a:solidFill>
                  <a:schemeClr val="tx1"/>
                </a:solidFill>
              </a:rPr>
              <a:t>В. Процесуальний тест підбурення</a:t>
            </a:r>
            <a:endParaRPr lang="ru-RU" sz="2200" dirty="0">
              <a:solidFill>
                <a:schemeClr val="tx1"/>
              </a:solidFill>
            </a:endParaRPr>
          </a:p>
          <a:p>
            <a:pPr>
              <a:defRPr/>
            </a:pPr>
            <a:r>
              <a:rPr lang="uk-UA" sz="2200" b="1" dirty="0">
                <a:solidFill>
                  <a:schemeClr val="tx1"/>
                </a:solidFill>
              </a:rPr>
              <a:t>За наявності переконливих тверджень про те, що поліція та інформатори не діяли пасивно суд має розглянути питання щодо допустимості отриманих за результатами ОЗ доказів – чи не отримані вони в результаті підбурення, і встановити:</a:t>
            </a:r>
            <a:endParaRPr lang="ru-RU" sz="2200" dirty="0">
              <a:solidFill>
                <a:schemeClr val="tx1"/>
              </a:solidFill>
            </a:endParaRPr>
          </a:p>
          <a:p>
            <a:pPr lvl="1">
              <a:spcBef>
                <a:spcPts val="300"/>
              </a:spcBef>
              <a:buFont typeface="Wingdings" panose="05000000000000000000" pitchFamily="2" charset="2"/>
              <a:buChar char="Ø"/>
              <a:defRPr/>
            </a:pPr>
            <a:r>
              <a:rPr lang="uk-UA" sz="2200" dirty="0">
                <a:solidFill>
                  <a:schemeClr val="tx1"/>
                </a:solidFill>
              </a:rPr>
              <a:t>мотиви призначення операції</a:t>
            </a:r>
            <a:endParaRPr lang="ru-RU" sz="2200" dirty="0">
              <a:solidFill>
                <a:schemeClr val="tx1"/>
              </a:solidFill>
            </a:endParaRPr>
          </a:p>
          <a:p>
            <a:pPr lvl="1">
              <a:spcBef>
                <a:spcPts val="300"/>
              </a:spcBef>
              <a:buFont typeface="Wingdings" panose="05000000000000000000" pitchFamily="2" charset="2"/>
              <a:buChar char="Ø"/>
              <a:defRPr/>
            </a:pPr>
            <a:r>
              <a:rPr lang="uk-UA" sz="2200" dirty="0">
                <a:solidFill>
                  <a:schemeClr val="tx1"/>
                </a:solidFill>
              </a:rPr>
              <a:t>ступінь причетності поліції до злочину</a:t>
            </a:r>
            <a:endParaRPr lang="ru-RU" sz="2200" dirty="0">
              <a:solidFill>
                <a:schemeClr val="tx1"/>
              </a:solidFill>
            </a:endParaRPr>
          </a:p>
          <a:p>
            <a:pPr lvl="1">
              <a:spcBef>
                <a:spcPts val="300"/>
              </a:spcBef>
              <a:buFont typeface="Wingdings" panose="05000000000000000000" pitchFamily="2" charset="2"/>
              <a:buChar char="Ø"/>
              <a:defRPr/>
            </a:pPr>
            <a:r>
              <a:rPr lang="uk-UA" sz="2200" dirty="0">
                <a:solidFill>
                  <a:schemeClr val="tx1"/>
                </a:solidFill>
              </a:rPr>
              <a:t>характер підбурення або тиску на особу</a:t>
            </a:r>
            <a:endParaRPr lang="ru-RU" sz="2200" dirty="0">
              <a:solidFill>
                <a:schemeClr val="tx1"/>
              </a:solidFill>
            </a:endParaRPr>
          </a:p>
          <a:p>
            <a:pPr>
              <a:defRPr/>
            </a:pPr>
            <a:r>
              <a:rPr lang="uk-UA" sz="2200" b="1" dirty="0">
                <a:solidFill>
                  <a:schemeClr val="tx1"/>
                </a:solidFill>
              </a:rPr>
              <a:t>Також суд має:</a:t>
            </a:r>
            <a:endParaRPr lang="ru-RU" sz="2200" dirty="0">
              <a:solidFill>
                <a:schemeClr val="tx1"/>
              </a:solidFill>
            </a:endParaRPr>
          </a:p>
          <a:p>
            <a:pPr lvl="1">
              <a:spcBef>
                <a:spcPts val="300"/>
              </a:spcBef>
              <a:buFont typeface="Wingdings" panose="05000000000000000000" pitchFamily="2" charset="2"/>
              <a:buChar char="Ø"/>
              <a:defRPr/>
            </a:pPr>
            <a:r>
              <a:rPr lang="uk-UA" sz="2200" dirty="0">
                <a:solidFill>
                  <a:schemeClr val="tx1"/>
                </a:solidFill>
              </a:rPr>
              <a:t>встановити наявність таємної інформації з нерозкритих джерел про намір особи вчинити злочин до першого контакту між негласним співробітником і підозрюваним, </a:t>
            </a:r>
            <a:endParaRPr lang="ru-RU" sz="2200" dirty="0">
              <a:solidFill>
                <a:schemeClr val="tx1"/>
              </a:solidFill>
            </a:endParaRPr>
          </a:p>
          <a:p>
            <a:pPr lvl="1">
              <a:spcBef>
                <a:spcPts val="300"/>
              </a:spcBef>
              <a:buFont typeface="Wingdings" panose="05000000000000000000" pitchFamily="2" charset="2"/>
              <a:buChar char="Ø"/>
              <a:defRPr/>
            </a:pPr>
            <a:r>
              <a:rPr lang="uk-UA" sz="2200" dirty="0">
                <a:solidFill>
                  <a:schemeClr val="tx1"/>
                </a:solidFill>
              </a:rPr>
              <a:t>оцінити зміст цієї інформації і вирішити, чи повинна вона бути розкрита захисті</a:t>
            </a:r>
            <a:endParaRPr lang="ru-RU" sz="2200" dirty="0">
              <a:solidFill>
                <a:schemeClr val="tx1"/>
              </a:solidFill>
            </a:endParaRPr>
          </a:p>
          <a:p>
            <a:pPr lvl="1">
              <a:spcBef>
                <a:spcPts val="300"/>
              </a:spcBef>
              <a:buFont typeface="Wingdings" panose="05000000000000000000" pitchFamily="2" charset="2"/>
              <a:buChar char="Ø"/>
              <a:defRPr/>
            </a:pPr>
            <a:r>
              <a:rPr lang="uk-UA" sz="2200" dirty="0">
                <a:solidFill>
                  <a:schemeClr val="tx1"/>
                </a:solidFill>
              </a:rPr>
              <a:t>суд має забезпечити виконання стороною обвинувачення </a:t>
            </a:r>
            <a:r>
              <a:rPr lang="uk-UA" sz="2200" dirty="0" err="1">
                <a:solidFill>
                  <a:schemeClr val="tx1"/>
                </a:solidFill>
              </a:rPr>
              <a:t>тягара</a:t>
            </a:r>
            <a:r>
              <a:rPr lang="uk-UA" sz="2200" dirty="0">
                <a:solidFill>
                  <a:schemeClr val="tx1"/>
                </a:solidFill>
              </a:rPr>
              <a:t> доведення відсутності провокації</a:t>
            </a:r>
            <a:endParaRPr lang="ru-RU" sz="2200" dirty="0">
              <a:solidFill>
                <a:schemeClr val="tx1"/>
              </a:solidFill>
            </a:endParaRPr>
          </a:p>
          <a:p>
            <a:pPr marL="0" indent="0">
              <a:buNone/>
              <a:defRPr/>
            </a:pPr>
            <a:endParaRPr lang="uk-UA" sz="2200" i="1" dirty="0"/>
          </a:p>
          <a:p>
            <a:pPr marL="0" indent="0">
              <a:buNone/>
              <a:defRPr/>
            </a:pPr>
            <a:endParaRPr lang="ru-RU" sz="2200" i="1" dirty="0"/>
          </a:p>
        </p:txBody>
      </p:sp>
      <p:sp>
        <p:nvSpPr>
          <p:cNvPr id="8195" name="TextBox 1"/>
          <p:cNvSpPr txBox="1">
            <a:spLocks noChangeArrowheads="1"/>
          </p:cNvSpPr>
          <p:nvPr/>
        </p:nvSpPr>
        <p:spPr bwMode="auto">
          <a:xfrm>
            <a:off x="0" y="126855"/>
            <a:ext cx="12192000"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a:solidFill>
                  <a:schemeClr val="tx1"/>
                </a:solidFill>
                <a:latin typeface="Tahoma" panose="020B0604030504040204" pitchFamily="34" charset="0"/>
              </a:rPr>
              <a:t>Критерії провокації злочину, встановлені ЄСПЛ (5)</a:t>
            </a:r>
          </a:p>
        </p:txBody>
      </p:sp>
      <p:sp>
        <p:nvSpPr>
          <p:cNvPr id="5" name="Номер слайда 4"/>
          <p:cNvSpPr>
            <a:spLocks noGrp="1"/>
          </p:cNvSpPr>
          <p:nvPr>
            <p:ph type="sldNum" sz="quarter" idx="12"/>
          </p:nvPr>
        </p:nvSpPr>
        <p:spPr/>
        <p:txBody>
          <a:bodyPr/>
          <a:lstStyle/>
          <a:p>
            <a:fld id="{0775E251-F7C5-40FD-933B-ECAFD4B5CBF4}" type="slidenum">
              <a:rPr lang="ru-RU" smtClean="0"/>
              <a:pPr/>
              <a:t>53</a:t>
            </a:fld>
            <a:endParaRPr lang="ru-RU"/>
          </a:p>
        </p:txBody>
      </p:sp>
    </p:spTree>
    <p:extLst>
      <p:ext uri="{BB962C8B-B14F-4D97-AF65-F5344CB8AC3E}">
        <p14:creationId xmlns:p14="http://schemas.microsoft.com/office/powerpoint/2010/main" val="40728123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54</a:t>
            </a:fld>
            <a:endParaRPr lang="ru-RU"/>
          </a:p>
        </p:txBody>
      </p:sp>
      <p:sp>
        <p:nvSpPr>
          <p:cNvPr id="3" name="Прямокутник 2"/>
          <p:cNvSpPr/>
          <p:nvPr/>
        </p:nvSpPr>
        <p:spPr>
          <a:xfrm>
            <a:off x="3135085" y="292967"/>
            <a:ext cx="6096000" cy="707886"/>
          </a:xfrm>
          <a:prstGeom prst="rect">
            <a:avLst/>
          </a:prstGeom>
        </p:spPr>
        <p:txBody>
          <a:bodyPr>
            <a:spAutoFit/>
          </a:bodyPr>
          <a:lstStyle/>
          <a:p>
            <a:pPr algn="ctr">
              <a:spcBef>
                <a:spcPct val="0"/>
              </a:spcBef>
              <a:buClrTx/>
              <a:buSzTx/>
              <a:buFontTx/>
              <a:buNone/>
              <a:defRPr/>
            </a:pPr>
            <a:r>
              <a:rPr lang="uk-UA" altLang="ru-RU" sz="2000" b="1" dirty="0">
                <a:latin typeface="Tahoma" panose="020B0604030504040204" pitchFamily="34" charset="0"/>
              </a:rPr>
              <a:t>Правила використання анонімних свідків за практикою  ЄСПЛ</a:t>
            </a:r>
          </a:p>
        </p:txBody>
      </p:sp>
      <p:sp>
        <p:nvSpPr>
          <p:cNvPr id="4" name="Заголовок 1"/>
          <p:cNvSpPr txBox="1">
            <a:spLocks/>
          </p:cNvSpPr>
          <p:nvPr/>
        </p:nvSpPr>
        <p:spPr bwMode="auto">
          <a:xfrm>
            <a:off x="618309" y="1066801"/>
            <a:ext cx="10824753" cy="481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buFont typeface="Wingdings 3" panose="05040102010807070707" pitchFamily="18" charset="2"/>
              <a:buNone/>
              <a:defRPr/>
            </a:pPr>
            <a:r>
              <a:rPr lang="uk-UA" b="1" dirty="0" smtClean="0"/>
              <a:t>	</a:t>
            </a:r>
            <a:r>
              <a:rPr lang="uk-UA" sz="2400" b="1" dirty="0" smtClean="0">
                <a:solidFill>
                  <a:schemeClr val="tx1"/>
                </a:solidFill>
              </a:rPr>
              <a:t>Використання анонімних свідків</a:t>
            </a:r>
            <a:endParaRPr lang="ru-RU" sz="2400" dirty="0" smtClean="0">
              <a:solidFill>
                <a:schemeClr val="tx1"/>
              </a:solidFill>
            </a:endParaRPr>
          </a:p>
          <a:p>
            <a:pPr>
              <a:spcBef>
                <a:spcPts val="1200"/>
              </a:spcBef>
              <a:defRPr/>
            </a:pPr>
            <a:r>
              <a:rPr lang="uk-UA" b="1" dirty="0" smtClean="0">
                <a:solidFill>
                  <a:schemeClr val="tx1"/>
                </a:solidFill>
              </a:rPr>
              <a:t>Мають бути забезпечені достатні гарантії проти зловживання </a:t>
            </a:r>
            <a:endParaRPr lang="ru-RU" dirty="0" smtClean="0">
              <a:solidFill>
                <a:schemeClr val="tx1"/>
              </a:solidFill>
            </a:endParaRPr>
          </a:p>
          <a:p>
            <a:pPr>
              <a:defRPr/>
            </a:pPr>
            <a:r>
              <a:rPr lang="uk-UA" b="1" dirty="0" smtClean="0">
                <a:solidFill>
                  <a:schemeClr val="tx1"/>
                </a:solidFill>
              </a:rPr>
              <a:t>Їх використання має бути абсолютно необхідним</a:t>
            </a:r>
            <a:endParaRPr lang="ru-RU" dirty="0" smtClean="0">
              <a:solidFill>
                <a:schemeClr val="tx1"/>
              </a:solidFill>
            </a:endParaRPr>
          </a:p>
          <a:p>
            <a:pPr>
              <a:defRPr/>
            </a:pPr>
            <a:r>
              <a:rPr lang="uk-UA" b="1" dirty="0" smtClean="0">
                <a:solidFill>
                  <a:schemeClr val="tx1"/>
                </a:solidFill>
              </a:rPr>
              <a:t>Обвинувальний вирок не має виключно або у вирішальному ступеню ґрунтуватися на анонімних свідченнях</a:t>
            </a:r>
            <a:endParaRPr lang="ru-RU" dirty="0" smtClean="0">
              <a:solidFill>
                <a:schemeClr val="tx1"/>
              </a:solidFill>
            </a:endParaRPr>
          </a:p>
          <a:p>
            <a:pPr>
              <a:defRPr/>
            </a:pPr>
            <a:endParaRPr lang="uk-UA" b="1" dirty="0" smtClean="0">
              <a:solidFill>
                <a:schemeClr val="tx1"/>
              </a:solidFill>
            </a:endParaRPr>
          </a:p>
          <a:p>
            <a:pPr marL="0" indent="0">
              <a:buFont typeface="Wingdings 3" panose="05040102010807070707" pitchFamily="18" charset="2"/>
              <a:buNone/>
              <a:defRPr/>
            </a:pPr>
            <a:r>
              <a:rPr lang="uk-UA" b="1" dirty="0" smtClean="0">
                <a:solidFill>
                  <a:schemeClr val="tx1"/>
                </a:solidFill>
              </a:rPr>
              <a:t>	</a:t>
            </a:r>
            <a:r>
              <a:rPr lang="uk-UA" sz="2400" b="1" dirty="0" smtClean="0">
                <a:solidFill>
                  <a:schemeClr val="tx1"/>
                </a:solidFill>
              </a:rPr>
              <a:t>Використання анонімних поліцейських агентів</a:t>
            </a:r>
            <a:endParaRPr lang="ru-RU" sz="2400" dirty="0" smtClean="0">
              <a:solidFill>
                <a:schemeClr val="tx1"/>
              </a:solidFill>
            </a:endParaRPr>
          </a:p>
          <a:p>
            <a:pPr>
              <a:spcBef>
                <a:spcPts val="1200"/>
              </a:spcBef>
              <a:defRPr/>
            </a:pPr>
            <a:r>
              <a:rPr lang="uk-UA" b="1" dirty="0" smtClean="0">
                <a:solidFill>
                  <a:schemeClr val="tx1"/>
                </a:solidFill>
              </a:rPr>
              <a:t>Може бути застосовано лише за виключних обставин</a:t>
            </a:r>
            <a:endParaRPr lang="ru-RU" dirty="0" smtClean="0">
              <a:solidFill>
                <a:schemeClr val="tx1"/>
              </a:solidFill>
            </a:endParaRPr>
          </a:p>
          <a:p>
            <a:pPr>
              <a:defRPr/>
            </a:pPr>
            <a:r>
              <a:rPr lang="uk-UA" b="1" dirty="0" smtClean="0">
                <a:solidFill>
                  <a:schemeClr val="tx1"/>
                </a:solidFill>
              </a:rPr>
              <a:t>Суд має докласти достатніх зусиль для оцінки загрози насильства проти офіцерів поліції чи їхніх родин</a:t>
            </a:r>
          </a:p>
          <a:p>
            <a:pPr marL="0" indent="0">
              <a:buFont typeface="Wingdings 3" panose="05040102010807070707" pitchFamily="18" charset="2"/>
              <a:buNone/>
              <a:defRPr/>
            </a:pPr>
            <a:r>
              <a:rPr lang="uk-UA" b="1" dirty="0" smtClean="0">
                <a:solidFill>
                  <a:schemeClr val="tx1"/>
                </a:solidFill>
              </a:rPr>
              <a:t>    	</a:t>
            </a:r>
            <a:r>
              <a:rPr lang="uk-UA" b="1" i="1" dirty="0" smtClean="0">
                <a:solidFill>
                  <a:schemeClr val="tx1"/>
                </a:solidFill>
              </a:rPr>
              <a:t>(</a:t>
            </a:r>
            <a:r>
              <a:rPr lang="en-US" b="1" i="1" dirty="0" smtClean="0">
                <a:solidFill>
                  <a:schemeClr val="tx1"/>
                </a:solidFill>
              </a:rPr>
              <a:t>VAN MECHELEN AND OTHERS v. THE NETHERLANDS, 23</a:t>
            </a:r>
            <a:r>
              <a:rPr lang="uk-UA" b="1" i="1" dirty="0" smtClean="0">
                <a:solidFill>
                  <a:schemeClr val="tx1"/>
                </a:solidFill>
              </a:rPr>
              <a:t>.04..</a:t>
            </a:r>
            <a:r>
              <a:rPr lang="en-US" b="1" i="1" dirty="0" smtClean="0">
                <a:solidFill>
                  <a:schemeClr val="tx1"/>
                </a:solidFill>
              </a:rPr>
              <a:t>1997 </a:t>
            </a:r>
            <a:endParaRPr lang="ru-RU" i="1" dirty="0" smtClean="0">
              <a:solidFill>
                <a:schemeClr val="tx1"/>
              </a:solidFill>
            </a:endParaRPr>
          </a:p>
          <a:p>
            <a:pPr marL="0" indent="0">
              <a:buFont typeface="Wingdings 3" panose="05040102010807070707" pitchFamily="18" charset="2"/>
              <a:buNone/>
              <a:defRPr/>
            </a:pPr>
            <a:r>
              <a:rPr lang="uk-UA" b="1" i="1" dirty="0" smtClean="0">
                <a:solidFill>
                  <a:schemeClr val="tx1"/>
                </a:solidFill>
              </a:rPr>
              <a:t>	</a:t>
            </a:r>
            <a:r>
              <a:rPr lang="en-US" b="1" i="1" dirty="0" smtClean="0">
                <a:solidFill>
                  <a:schemeClr val="tx1"/>
                </a:solidFill>
              </a:rPr>
              <a:t>KRASNIKI v.  CZECH REPUBLIC</a:t>
            </a:r>
            <a:r>
              <a:rPr lang="ru-RU" b="1" i="1" dirty="0" smtClean="0">
                <a:solidFill>
                  <a:schemeClr val="tx1"/>
                </a:solidFill>
              </a:rPr>
              <a:t>, 28.022006) </a:t>
            </a:r>
            <a:endParaRPr lang="ru-RU" i="1" dirty="0" smtClean="0">
              <a:solidFill>
                <a:schemeClr val="tx1"/>
              </a:solidFill>
            </a:endParaRPr>
          </a:p>
          <a:p>
            <a:pPr marL="0" indent="0">
              <a:buFont typeface="Wingdings 3" panose="05040102010807070707" pitchFamily="18" charset="2"/>
              <a:buNone/>
              <a:defRPr/>
            </a:pPr>
            <a:endParaRPr lang="ru-RU" dirty="0" smtClean="0"/>
          </a:p>
          <a:p>
            <a:pPr marL="342900" indent="-342900">
              <a:spcBef>
                <a:spcPts val="300"/>
              </a:spcBef>
              <a:buFont typeface="+mj-lt"/>
              <a:buAutoNum type="arabicPeriod"/>
              <a:defRPr/>
            </a:pPr>
            <a:endParaRPr lang="ru-RU" dirty="0" smtClean="0"/>
          </a:p>
        </p:txBody>
      </p:sp>
    </p:spTree>
    <p:extLst>
      <p:ext uri="{BB962C8B-B14F-4D97-AF65-F5344CB8AC3E}">
        <p14:creationId xmlns:p14="http://schemas.microsoft.com/office/powerpoint/2010/main" val="42329974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55</a:t>
            </a:fld>
            <a:endParaRPr lang="ru-RU"/>
          </a:p>
        </p:txBody>
      </p:sp>
      <p:sp>
        <p:nvSpPr>
          <p:cNvPr id="5" name="Заголовок 1"/>
          <p:cNvSpPr txBox="1">
            <a:spLocks/>
          </p:cNvSpPr>
          <p:nvPr/>
        </p:nvSpPr>
        <p:spPr>
          <a:xfrm>
            <a:off x="1245326" y="171903"/>
            <a:ext cx="10099040" cy="1081088"/>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err="1" smtClean="0"/>
              <a:t>Тейшейра</a:t>
            </a:r>
            <a:r>
              <a:rPr lang="ru-RU" sz="2800" b="1" dirty="0" smtClean="0"/>
              <a:t> де Кастро </a:t>
            </a:r>
            <a:r>
              <a:rPr lang="ru-RU" sz="2800" b="1" dirty="0" err="1" smtClean="0"/>
              <a:t>проти</a:t>
            </a:r>
            <a:r>
              <a:rPr lang="ru-RU" sz="2800" b="1" dirty="0" smtClean="0"/>
              <a:t> </a:t>
            </a:r>
            <a:r>
              <a:rPr lang="ru-RU" sz="2800" b="1" dirty="0" err="1" smtClean="0"/>
              <a:t>Португалії</a:t>
            </a:r>
            <a:r>
              <a:rPr lang="ru-RU" sz="2800" b="1" dirty="0" smtClean="0"/>
              <a:t> (</a:t>
            </a:r>
            <a:r>
              <a:rPr lang="ru-RU" sz="2800" b="1" dirty="0" err="1" smtClean="0"/>
              <a:t>Teixeira</a:t>
            </a:r>
            <a:r>
              <a:rPr lang="ru-RU" sz="2800" b="1" dirty="0" smtClean="0"/>
              <a:t> </a:t>
            </a:r>
            <a:r>
              <a:rPr lang="ru-RU" sz="2800" b="1" dirty="0" err="1" smtClean="0"/>
              <a:t>de</a:t>
            </a:r>
            <a:r>
              <a:rPr lang="ru-RU" sz="2800" b="1" dirty="0" smtClean="0"/>
              <a:t> </a:t>
            </a:r>
            <a:r>
              <a:rPr lang="ru-RU" sz="2800" b="1" dirty="0" err="1" smtClean="0"/>
              <a:t>Castro</a:t>
            </a:r>
            <a:r>
              <a:rPr lang="ru-RU" sz="2800" b="1" dirty="0" smtClean="0"/>
              <a:t> (v. </a:t>
            </a:r>
            <a:r>
              <a:rPr lang="ru-RU" sz="2800" b="1" dirty="0" err="1" smtClean="0"/>
              <a:t>Portugal</a:t>
            </a:r>
            <a:r>
              <a:rPr lang="ru-RU" sz="2800" b="1" dirty="0" smtClean="0"/>
              <a:t>), № 44/1997/828/1034, 09.06.1998 р.</a:t>
            </a:r>
            <a:endParaRPr lang="ru-RU" sz="2800" b="1" dirty="0"/>
          </a:p>
        </p:txBody>
      </p:sp>
      <p:graphicFrame>
        <p:nvGraphicFramePr>
          <p:cNvPr id="6" name="Объект 3"/>
          <p:cNvGraphicFramePr>
            <a:graphicFrameLocks/>
          </p:cNvGraphicFramePr>
          <p:nvPr>
            <p:extLst>
              <p:ext uri="{D42A27DB-BD31-4B8C-83A1-F6EECF244321}">
                <p14:modId xmlns:p14="http://schemas.microsoft.com/office/powerpoint/2010/main" val="120058404"/>
              </p:ext>
            </p:extLst>
          </p:nvPr>
        </p:nvGraphicFramePr>
        <p:xfrm>
          <a:off x="228691" y="1174613"/>
          <a:ext cx="11644314" cy="5532120"/>
        </p:xfrm>
        <a:graphic>
          <a:graphicData uri="http://schemas.openxmlformats.org/drawingml/2006/table">
            <a:tbl>
              <a:tblPr firstRow="1" bandRow="1">
                <a:tableStyleId>{5C22544A-7EE6-4342-B048-85BDC9FD1C3A}</a:tableStyleId>
              </a:tblPr>
              <a:tblGrid>
                <a:gridCol w="11436034"/>
                <a:gridCol w="208280"/>
              </a:tblGrid>
              <a:tr h="5434103">
                <a:tc>
                  <a:txBody>
                    <a:bodyPr/>
                    <a:lstStyle/>
                    <a:p>
                      <a:pPr marL="285750" indent="-285750" algn="just">
                        <a:buFontTx/>
                        <a:buChar char="-"/>
                      </a:pPr>
                      <a:r>
                        <a:rPr lang="uk-UA" sz="1700" dirty="0" smtClean="0">
                          <a:solidFill>
                            <a:schemeClr val="tx1"/>
                          </a:solidFill>
                        </a:rPr>
                        <a:t>допустимість доказів регулюється національним законодавством</a:t>
                      </a:r>
                    </a:p>
                    <a:p>
                      <a:pPr marL="285750" indent="-285750" algn="just">
                        <a:buFontTx/>
                        <a:buChar char="-"/>
                      </a:pPr>
                      <a:r>
                        <a:rPr lang="uk-UA" sz="1700" dirty="0" smtClean="0">
                          <a:solidFill>
                            <a:schemeClr val="tx1"/>
                          </a:solidFill>
                        </a:rPr>
                        <a:t>загальне правило: національні суди самі вирішують приймати, чи не приймати до уваги подані їм докази</a:t>
                      </a:r>
                    </a:p>
                    <a:p>
                      <a:pPr marL="285750" indent="-285750" algn="just">
                        <a:buFontTx/>
                        <a:buChar char="-"/>
                      </a:pPr>
                      <a:r>
                        <a:rPr lang="uk-UA" sz="1700" dirty="0" smtClean="0">
                          <a:solidFill>
                            <a:schemeClr val="tx1"/>
                          </a:solidFill>
                        </a:rPr>
                        <a:t>задача Суду - не з'ясування чи були свідчення свідків отримані належним чином, а з'ясування того, чи відповідав процес в цілому, включаючи спосіб отримання доказів, принципу справедливості</a:t>
                      </a:r>
                    </a:p>
                    <a:p>
                      <a:pPr marL="285750" indent="-285750" algn="just">
                        <a:buFontTx/>
                        <a:buChar char="-"/>
                      </a:pPr>
                      <a:r>
                        <a:rPr lang="uk-UA" sz="1700" dirty="0" smtClean="0">
                          <a:solidFill>
                            <a:schemeClr val="tx1"/>
                          </a:solidFill>
                        </a:rPr>
                        <a:t>отримання інформації через анонімне джерело не виключається</a:t>
                      </a:r>
                    </a:p>
                    <a:p>
                      <a:pPr marL="285750" indent="-285750" algn="just">
                        <a:buFontTx/>
                        <a:buChar char="-"/>
                      </a:pPr>
                      <a:r>
                        <a:rPr lang="uk-UA" sz="1700" dirty="0" smtClean="0">
                          <a:solidFill>
                            <a:schemeClr val="tx1"/>
                          </a:solidFill>
                        </a:rPr>
                        <a:t>використання цієї інформації в судовому процесі має особливості (</a:t>
                      </a:r>
                      <a:r>
                        <a:rPr lang="uk-UA" sz="1700" dirty="0" err="1" smtClean="0">
                          <a:solidFill>
                            <a:schemeClr val="tx1"/>
                          </a:solidFill>
                        </a:rPr>
                        <a:t>Костовські</a:t>
                      </a:r>
                      <a:r>
                        <a:rPr lang="uk-UA" sz="1700" dirty="0" smtClean="0">
                          <a:solidFill>
                            <a:schemeClr val="tx1"/>
                          </a:solidFill>
                        </a:rPr>
                        <a:t> проти Нідерландів, рішення від 20.11.1989 р.)</a:t>
                      </a:r>
                    </a:p>
                    <a:p>
                      <a:pPr marL="285750" indent="-285750" algn="just">
                        <a:buFontTx/>
                        <a:buChar char="-"/>
                      </a:pPr>
                      <a:r>
                        <a:rPr lang="uk-UA" sz="1700" dirty="0" smtClean="0">
                          <a:solidFill>
                            <a:schemeClr val="tx1"/>
                          </a:solidFill>
                        </a:rPr>
                        <a:t>використання негласних агентів має бути обмежено, а права людини мають бути дотримані, навіть у випадках боротьби з незаконним обігом наркотиків</a:t>
                      </a:r>
                    </a:p>
                    <a:p>
                      <a:pPr marL="285750" indent="-285750" algn="just">
                        <a:buFontTx/>
                        <a:buChar char="-"/>
                      </a:pPr>
                      <a:r>
                        <a:rPr lang="uk-UA" sz="1700" dirty="0" smtClean="0">
                          <a:solidFill>
                            <a:schemeClr val="tx1"/>
                          </a:solidFill>
                        </a:rPr>
                        <a:t>сплеск організованої злочинності вимагає адекватних заходів, тим не менш справедливе відправлення правосуддя є тим принципом, який не повинен страждати від цього</a:t>
                      </a:r>
                    </a:p>
                    <a:p>
                      <a:pPr marL="285750" indent="-285750" algn="just">
                        <a:buFontTx/>
                        <a:buChar char="-"/>
                      </a:pPr>
                      <a:r>
                        <a:rPr lang="uk-UA" sz="1700" dirty="0" smtClean="0">
                          <a:solidFill>
                            <a:schemeClr val="tx1"/>
                          </a:solidFill>
                        </a:rPr>
                        <a:t>ця справа відміна від справи Люді проти Швейцарії (15.06.1992 р.), де поліцейський давав свідчення під присягою, органи слідства були повідомлені про його завдання,</a:t>
                      </a:r>
                      <a:r>
                        <a:rPr lang="uk-UA" sz="1700" baseline="0" dirty="0" smtClean="0">
                          <a:solidFill>
                            <a:schemeClr val="tx1"/>
                          </a:solidFill>
                        </a:rPr>
                        <a:t> а</a:t>
                      </a:r>
                      <a:r>
                        <a:rPr lang="uk-UA" sz="1700" dirty="0" smtClean="0">
                          <a:solidFill>
                            <a:schemeClr val="tx1"/>
                          </a:solidFill>
                        </a:rPr>
                        <a:t> швейцарська влада, проінформована німецькою поліцією, порушила кримінальну справу</a:t>
                      </a:r>
                    </a:p>
                    <a:p>
                      <a:pPr marL="285750" indent="-285750" algn="just">
                        <a:buFontTx/>
                        <a:buChar char="-"/>
                      </a:pPr>
                      <a:r>
                        <a:rPr lang="uk-UA" sz="1700" dirty="0" smtClean="0">
                          <a:solidFill>
                            <a:schemeClr val="tx1"/>
                          </a:solidFill>
                        </a:rPr>
                        <a:t>роль поліцейських повинна зводитися до дій в якості «негласного </a:t>
                      </a:r>
                      <a:r>
                        <a:rPr lang="uk-UA" sz="1700" dirty="0" err="1" smtClean="0">
                          <a:solidFill>
                            <a:schemeClr val="tx1"/>
                          </a:solidFill>
                        </a:rPr>
                        <a:t>агента</a:t>
                      </a:r>
                      <a:r>
                        <a:rPr lang="uk-UA" sz="1700" dirty="0" smtClean="0">
                          <a:solidFill>
                            <a:schemeClr val="tx1"/>
                          </a:solidFill>
                        </a:rPr>
                        <a:t>»</a:t>
                      </a:r>
                    </a:p>
                    <a:p>
                      <a:pPr marL="285750" indent="-285750" algn="just">
                        <a:buFontTx/>
                        <a:buChar char="-"/>
                      </a:pPr>
                      <a:r>
                        <a:rPr lang="uk-UA" sz="1700" dirty="0" smtClean="0">
                          <a:solidFill>
                            <a:schemeClr val="tx1"/>
                          </a:solidFill>
                        </a:rPr>
                        <a:t>уряд не підтвердив, що дії поліцейських були частиною операції по боротьбі з незаконним обігом наркотиків</a:t>
                      </a:r>
                    </a:p>
                    <a:p>
                      <a:pPr marL="285750" indent="-285750" algn="just">
                        <a:buFontTx/>
                        <a:buChar char="-"/>
                      </a:pPr>
                      <a:r>
                        <a:rPr lang="uk-UA" sz="1700" dirty="0" smtClean="0">
                          <a:solidFill>
                            <a:schemeClr val="tx1"/>
                          </a:solidFill>
                        </a:rPr>
                        <a:t>достатні підстави підозрювати відсутні (не був у зведеннях, не судимий)</a:t>
                      </a:r>
                    </a:p>
                    <a:p>
                      <a:pPr marL="285750" indent="-285750" algn="just">
                        <a:buFontTx/>
                        <a:buChar char="-"/>
                      </a:pPr>
                      <a:r>
                        <a:rPr lang="uk-UA" sz="1700" dirty="0" smtClean="0">
                          <a:solidFill>
                            <a:schemeClr val="tx1"/>
                          </a:solidFill>
                        </a:rPr>
                        <a:t>придбав наркотики у третьої особи</a:t>
                      </a:r>
                      <a:endParaRPr lang="ru-RU" sz="1700" dirty="0">
                        <a:solidFill>
                          <a:schemeClr val="tx1"/>
                        </a:solidFill>
                      </a:endParaRPr>
                    </a:p>
                  </a:txBody>
                  <a:tcPr>
                    <a:noFill/>
                  </a:tcPr>
                </a:tc>
                <a:tc>
                  <a:txBody>
                    <a:bodyPr/>
                    <a:lstStyle/>
                    <a:p>
                      <a:endParaRPr lang="ru-RU" dirty="0"/>
                    </a:p>
                  </a:txBody>
                  <a:tcPr>
                    <a:noFill/>
                  </a:tcPr>
                </a:tc>
              </a:tr>
            </a:tbl>
          </a:graphicData>
        </a:graphic>
      </p:graphicFrame>
    </p:spTree>
    <p:extLst>
      <p:ext uri="{BB962C8B-B14F-4D97-AF65-F5344CB8AC3E}">
        <p14:creationId xmlns:p14="http://schemas.microsoft.com/office/powerpoint/2010/main" val="18078339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56</a:t>
            </a:fld>
            <a:endParaRPr lang="ru-RU"/>
          </a:p>
        </p:txBody>
      </p:sp>
      <p:graphicFrame>
        <p:nvGraphicFramePr>
          <p:cNvPr id="3" name="Объект 3"/>
          <p:cNvGraphicFramePr>
            <a:graphicFrameLocks/>
          </p:cNvGraphicFramePr>
          <p:nvPr>
            <p:extLst>
              <p:ext uri="{D42A27DB-BD31-4B8C-83A1-F6EECF244321}">
                <p14:modId xmlns:p14="http://schemas.microsoft.com/office/powerpoint/2010/main" val="1699783102"/>
              </p:ext>
            </p:extLst>
          </p:nvPr>
        </p:nvGraphicFramePr>
        <p:xfrm>
          <a:off x="114300" y="120832"/>
          <a:ext cx="11919857" cy="6384471"/>
        </p:xfrm>
        <a:graphic>
          <a:graphicData uri="http://schemas.openxmlformats.org/drawingml/2006/table">
            <a:tbl>
              <a:tblPr firstRow="1" bandRow="1">
                <a:tableStyleId>{5C22544A-7EE6-4342-B048-85BDC9FD1C3A}</a:tableStyleId>
              </a:tblPr>
              <a:tblGrid>
                <a:gridCol w="11706649"/>
                <a:gridCol w="213208"/>
              </a:tblGrid>
              <a:tr h="63844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800" b="1" kern="1200" dirty="0" err="1" smtClean="0">
                          <a:solidFill>
                            <a:schemeClr val="tx1"/>
                          </a:solidFill>
                          <a:effectLst/>
                          <a:latin typeface="+mn-lt"/>
                          <a:ea typeface="+mn-ea"/>
                          <a:cs typeface="+mn-cs"/>
                        </a:rPr>
                        <a:t>Калабро</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проти</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Италії</a:t>
                      </a:r>
                      <a:r>
                        <a:rPr lang="ru-RU" sz="2800" b="1" kern="1200" dirty="0" smtClean="0">
                          <a:solidFill>
                            <a:schemeClr val="tx1"/>
                          </a:solidFill>
                          <a:effectLst/>
                          <a:latin typeface="+mn-lt"/>
                          <a:ea typeface="+mn-ea"/>
                          <a:cs typeface="+mn-cs"/>
                        </a:rPr>
                        <a:t> та </a:t>
                      </a:r>
                      <a:r>
                        <a:rPr lang="ru-RU" sz="2800" b="1" kern="1200" dirty="0" err="1" smtClean="0">
                          <a:solidFill>
                            <a:schemeClr val="tx1"/>
                          </a:solidFill>
                          <a:effectLst/>
                          <a:latin typeface="+mn-lt"/>
                          <a:ea typeface="+mn-ea"/>
                          <a:cs typeface="+mn-cs"/>
                        </a:rPr>
                        <a:t>Німеччини</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Calabro</a:t>
                      </a:r>
                      <a:r>
                        <a:rPr lang="ru-RU" sz="2800" b="1" kern="1200" dirty="0" smtClean="0">
                          <a:solidFill>
                            <a:schemeClr val="tx1"/>
                          </a:solidFill>
                          <a:effectLst/>
                          <a:latin typeface="+mn-lt"/>
                          <a:ea typeface="+mn-ea"/>
                          <a:cs typeface="+mn-cs"/>
                        </a:rPr>
                        <a:t>  </a:t>
                      </a:r>
                      <a:r>
                        <a:rPr lang="en-US" sz="2800" b="1" kern="1200" dirty="0" smtClean="0">
                          <a:solidFill>
                            <a:schemeClr val="tx1"/>
                          </a:solidFill>
                          <a:effectLst/>
                          <a:latin typeface="+mn-lt"/>
                          <a:ea typeface="+mn-ea"/>
                          <a:cs typeface="+mn-cs"/>
                        </a:rPr>
                        <a:t>v</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Italy</a:t>
                      </a:r>
                      <a:r>
                        <a:rPr lang="ru-RU" sz="2800" b="1" kern="1200" dirty="0" smtClean="0">
                          <a:solidFill>
                            <a:schemeClr val="tx1"/>
                          </a:solidFill>
                          <a:effectLst/>
                          <a:latin typeface="+mn-lt"/>
                          <a:ea typeface="+mn-ea"/>
                          <a:cs typeface="+mn-cs"/>
                        </a:rPr>
                        <a:t> </a:t>
                      </a:r>
                      <a:r>
                        <a:rPr lang="en-US" sz="2800" b="1" kern="1200" dirty="0" smtClean="0">
                          <a:solidFill>
                            <a:schemeClr val="tx1"/>
                          </a:solidFill>
                          <a:effectLst/>
                          <a:latin typeface="+mn-lt"/>
                          <a:ea typeface="+mn-ea"/>
                          <a:cs typeface="+mn-cs"/>
                        </a:rPr>
                        <a:t>and Germany</a:t>
                      </a:r>
                      <a:r>
                        <a:rPr lang="ru-RU" sz="2800" b="1" kern="1200" dirty="0" smtClean="0">
                          <a:solidFill>
                            <a:schemeClr val="tx1"/>
                          </a:solidFill>
                          <a:effectLst/>
                          <a:latin typeface="+mn-lt"/>
                          <a:ea typeface="+mn-ea"/>
                          <a:cs typeface="+mn-cs"/>
                        </a:rPr>
                        <a:t>),</a:t>
                      </a:r>
                      <a:r>
                        <a:rPr lang="ru-RU" sz="2800" b="1" kern="1200" baseline="0" dirty="0" smtClean="0">
                          <a:solidFill>
                            <a:schemeClr val="tx1"/>
                          </a:solidFill>
                          <a:effectLst/>
                          <a:latin typeface="+mn-lt"/>
                          <a:ea typeface="+mn-ea"/>
                          <a:cs typeface="+mn-cs"/>
                        </a:rPr>
                        <a:t> </a:t>
                      </a:r>
                      <a:r>
                        <a:rPr lang="ru-RU" sz="2800" b="1" kern="1200" dirty="0" smtClean="0">
                          <a:solidFill>
                            <a:schemeClr val="tx1"/>
                          </a:solidFill>
                          <a:effectLst/>
                          <a:latin typeface="+mn-lt"/>
                          <a:ea typeface="+mn-ea"/>
                          <a:cs typeface="+mn-cs"/>
                        </a:rPr>
                        <a:t>№ 59895/00, 21.03.2002 р.</a:t>
                      </a:r>
                      <a:endParaRPr lang="en-US" sz="2800" b="1" kern="1200" dirty="0" smtClean="0">
                        <a:solidFill>
                          <a:schemeClr val="tx1"/>
                        </a:solidFill>
                        <a:effectLst/>
                        <a:latin typeface="+mn-lt"/>
                        <a:ea typeface="+mn-ea"/>
                        <a:cs typeface="+mn-cs"/>
                      </a:endParaRP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питання підбурювання і провокації</a:t>
                      </a:r>
                      <a:endParaRPr lang="ru-RU" sz="2000" b="1" kern="1200" baseline="0" dirty="0" smtClean="0">
                        <a:solidFill>
                          <a:schemeClr val="tx1"/>
                        </a:solidFill>
                        <a:effectLst/>
                        <a:latin typeface="+mn-lt"/>
                        <a:ea typeface="+mn-ea"/>
                        <a:cs typeface="+mn-cs"/>
                      </a:endParaRP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певний елемент підбурювання може бути присутнім</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агент поліції просто дав знати особі, щодо якого були підстави вважати, що вона займається збутом наркотиків, що вона може купити велику їх партію (ці дії не виходять за рамки ролі «таємного </a:t>
                      </a:r>
                      <a:r>
                        <a:rPr lang="uk-UA" sz="2000" dirty="0" err="1" smtClean="0">
                          <a:solidFill>
                            <a:schemeClr val="tx1"/>
                          </a:solidFill>
                        </a:rPr>
                        <a:t>агента</a:t>
                      </a:r>
                      <a:r>
                        <a:rPr lang="uk-UA" sz="2000" dirty="0" smtClean="0">
                          <a:solidFill>
                            <a:schemeClr val="tx1"/>
                          </a:solidFill>
                        </a:rPr>
                        <a:t>»)</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заявник згодом зателефонував сам</a:t>
                      </a:r>
                    </a:p>
                    <a:p>
                      <a:pPr marL="0" indent="0" algn="just">
                        <a:buFontTx/>
                        <a:buNone/>
                      </a:pPr>
                      <a:endParaRPr lang="ru-RU" sz="2800" b="1"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2800" b="1" kern="1200" dirty="0" err="1" smtClean="0">
                          <a:solidFill>
                            <a:schemeClr val="tx1"/>
                          </a:solidFill>
                          <a:effectLst/>
                          <a:latin typeface="+mn-lt"/>
                          <a:ea typeface="+mn-ea"/>
                          <a:cs typeface="+mn-cs"/>
                        </a:rPr>
                        <a:t>Малінінас</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проти</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Литви</a:t>
                      </a:r>
                      <a:r>
                        <a:rPr lang="ru-RU" sz="2800" b="1" kern="1200" dirty="0" smtClean="0">
                          <a:solidFill>
                            <a:schemeClr val="tx1"/>
                          </a:solidFill>
                          <a:effectLst/>
                          <a:latin typeface="+mn-lt"/>
                          <a:ea typeface="+mn-ea"/>
                          <a:cs typeface="+mn-cs"/>
                        </a:rPr>
                        <a:t> (</a:t>
                      </a:r>
                      <a:r>
                        <a:rPr lang="ru-RU" sz="2800" b="1" kern="1200" dirty="0" err="1" smtClean="0">
                          <a:solidFill>
                            <a:schemeClr val="tx1"/>
                          </a:solidFill>
                          <a:effectLst/>
                          <a:latin typeface="+mn-lt"/>
                          <a:ea typeface="+mn-ea"/>
                          <a:cs typeface="+mn-cs"/>
                        </a:rPr>
                        <a:t>Malininas</a:t>
                      </a:r>
                      <a:r>
                        <a:rPr lang="ru-RU" sz="2800" b="1" kern="1200" dirty="0" smtClean="0">
                          <a:solidFill>
                            <a:schemeClr val="tx1"/>
                          </a:solidFill>
                          <a:effectLst/>
                          <a:latin typeface="+mn-lt"/>
                          <a:ea typeface="+mn-ea"/>
                          <a:cs typeface="+mn-cs"/>
                        </a:rPr>
                        <a:t> v. </a:t>
                      </a:r>
                      <a:r>
                        <a:rPr lang="ru-RU" sz="2800" b="1" kern="1200" dirty="0" err="1" smtClean="0">
                          <a:solidFill>
                            <a:schemeClr val="tx1"/>
                          </a:solidFill>
                          <a:effectLst/>
                          <a:latin typeface="+mn-lt"/>
                          <a:ea typeface="+mn-ea"/>
                          <a:cs typeface="+mn-cs"/>
                        </a:rPr>
                        <a:t>Lithuania</a:t>
                      </a:r>
                      <a:r>
                        <a:rPr lang="ru-RU" sz="2800" b="1" kern="1200" dirty="0" smtClean="0">
                          <a:solidFill>
                            <a:schemeClr val="tx1"/>
                          </a:solidFill>
                          <a:effectLst/>
                          <a:latin typeface="+mn-lt"/>
                          <a:ea typeface="+mn-ea"/>
                          <a:cs typeface="+mn-cs"/>
                        </a:rPr>
                        <a:t>), N 10071/04,  1.07.2008 р.</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ініціатива надійшла саме з боку офіцера В., коли він першим вийшов на зв'язок із заявником, цікавлячись, де можна придбати заборонені наркотики</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в процесі переговорів заявнику була запропонована значна сума - 3000 доларів США - за поставку великої кількості наркотиків</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очевидно, що це є спонуканням для доставки товару і свідчить про розширення функції поліцейських від «таємних</a:t>
                      </a:r>
                      <a:r>
                        <a:rPr lang="uk-UA" sz="2000" baseline="0" dirty="0" smtClean="0">
                          <a:solidFill>
                            <a:schemeClr val="tx1"/>
                          </a:solidFill>
                        </a:rPr>
                        <a:t> агентів» </a:t>
                      </a:r>
                      <a:r>
                        <a:rPr lang="uk-UA" sz="2000" dirty="0" smtClean="0">
                          <a:solidFill>
                            <a:schemeClr val="tx1"/>
                          </a:solidFill>
                        </a:rPr>
                        <a:t>до провокаторів</a:t>
                      </a:r>
                    </a:p>
                    <a:p>
                      <a:pPr marL="342900" marR="0" indent="-342900" algn="just" defTabSz="914400" rtl="0" eaLnBrk="1" fontAlgn="auto" latinLnBrk="0" hangingPunct="1">
                        <a:lnSpc>
                          <a:spcPct val="100000"/>
                        </a:lnSpc>
                        <a:spcBef>
                          <a:spcPts val="0"/>
                        </a:spcBef>
                        <a:spcAft>
                          <a:spcPts val="0"/>
                        </a:spcAft>
                        <a:buClrTx/>
                        <a:buSzTx/>
                        <a:buFontTx/>
                        <a:buChar char="-"/>
                        <a:tabLst/>
                        <a:defRPr/>
                      </a:pPr>
                      <a:r>
                        <a:rPr lang="uk-UA" sz="2000" dirty="0" smtClean="0">
                          <a:solidFill>
                            <a:schemeClr val="tx1"/>
                          </a:solidFill>
                        </a:rPr>
                        <a:t>поліцейські не просто «приєдналися» до скоєння злочину, а й спровокували його</a:t>
                      </a:r>
                      <a:endParaRPr lang="ru-RU" sz="2000" b="1" kern="1200" baseline="0" dirty="0" smtClean="0">
                        <a:solidFill>
                          <a:schemeClr val="tx1"/>
                        </a:solidFill>
                        <a:effectLst/>
                        <a:latin typeface="+mn-lt"/>
                        <a:ea typeface="+mn-ea"/>
                        <a:cs typeface="+mn-cs"/>
                      </a:endParaRPr>
                    </a:p>
                  </a:txBody>
                  <a:tcPr>
                    <a:noFill/>
                  </a:tcPr>
                </a:tc>
                <a:tc>
                  <a:txBody>
                    <a:bodyPr/>
                    <a:lstStyle/>
                    <a:p>
                      <a:endParaRPr lang="ru-RU" dirty="0"/>
                    </a:p>
                  </a:txBody>
                  <a:tcPr>
                    <a:noFill/>
                  </a:tcPr>
                </a:tc>
              </a:tr>
            </a:tbl>
          </a:graphicData>
        </a:graphic>
      </p:graphicFrame>
    </p:spTree>
    <p:extLst>
      <p:ext uri="{BB962C8B-B14F-4D97-AF65-F5344CB8AC3E}">
        <p14:creationId xmlns:p14="http://schemas.microsoft.com/office/powerpoint/2010/main" val="233443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57</a:t>
            </a:fld>
            <a:endParaRPr lang="ru-RU"/>
          </a:p>
        </p:txBody>
      </p:sp>
      <p:sp>
        <p:nvSpPr>
          <p:cNvPr id="3" name="Прямокутник 2"/>
          <p:cNvSpPr/>
          <p:nvPr/>
        </p:nvSpPr>
        <p:spPr>
          <a:xfrm>
            <a:off x="243840" y="1225689"/>
            <a:ext cx="11878491" cy="5632311"/>
          </a:xfrm>
          <a:prstGeom prst="rect">
            <a:avLst/>
          </a:prstGeom>
        </p:spPr>
        <p:txBody>
          <a:bodyPr wrap="square">
            <a:spAutoFit/>
          </a:bodyPr>
          <a:lstStyle/>
          <a:p>
            <a:pPr algn="just"/>
            <a:r>
              <a:rPr lang="uk-UA" dirty="0">
                <a:solidFill>
                  <a:srgbClr val="000000"/>
                </a:solidFill>
                <a:latin typeface="Times New Roman" panose="02020603050405020304" pitchFamily="18" charset="0"/>
              </a:rPr>
              <a:t>Як вбачається із матеріалів провадження, обвинувачений у суді заявляв про провокацію з боку працівників міліції. При цьому, суд зазначає, що наявність у ОСОБА_1 судимості у минулому сама по собі не свідчить про те, що особа на даний час здійснює злочинну діяльність (п. 41 рішення ЄСПЛ «</a:t>
            </a:r>
            <a:r>
              <a:rPr lang="uk-UA" dirty="0" err="1">
                <a:solidFill>
                  <a:srgbClr val="000000"/>
                </a:solidFill>
                <a:latin typeface="Times New Roman" panose="02020603050405020304" pitchFamily="18" charset="0"/>
              </a:rPr>
              <a:t>Баннікова</a:t>
            </a:r>
            <a:r>
              <a:rPr lang="uk-UA" dirty="0">
                <a:solidFill>
                  <a:srgbClr val="000000"/>
                </a:solidFill>
                <a:latin typeface="Times New Roman" panose="02020603050405020304" pitchFamily="18" charset="0"/>
              </a:rPr>
              <a:t> проти Росії»). Європейський суд з прав людини у рішенні «</a:t>
            </a:r>
            <a:r>
              <a:rPr lang="uk-UA" dirty="0" err="1">
                <a:solidFill>
                  <a:srgbClr val="000000"/>
                </a:solidFill>
                <a:latin typeface="Times New Roman" panose="02020603050405020304" pitchFamily="18" charset="0"/>
              </a:rPr>
              <a:t>Лагутін</a:t>
            </a:r>
            <a:r>
              <a:rPr lang="uk-UA" dirty="0">
                <a:solidFill>
                  <a:srgbClr val="000000"/>
                </a:solidFill>
                <a:latin typeface="Times New Roman" panose="02020603050405020304" pitchFamily="18" charset="0"/>
              </a:rPr>
              <a:t> та інші проти Росії» від 24.04.2014 року вказує, що посилання на оперативну інформацію із невідомих джерел, яка свідчить про причетність особи до протиправних дій у сфері незаконного обігу наркотичних засобів, без надання можливості таку спростувати порушує принципи змагальності та право особи на захист і, як наслідок, на справедливий судовий розгляд.</a:t>
            </a:r>
          </a:p>
          <a:p>
            <a:pPr algn="just"/>
            <a:r>
              <a:rPr lang="uk-UA" dirty="0">
                <a:solidFill>
                  <a:srgbClr val="000000"/>
                </a:solidFill>
                <a:latin typeface="Times New Roman" panose="02020603050405020304" pitchFamily="18" charset="0"/>
              </a:rPr>
              <a:t>Допитаний у судовому засіданні свідок ОСОБА_9 пояснив, що робітники міліції запропонували йому провести оперативну закупівлю наркотичних засобів, з чим він погодився, співробітники міліції дзвонили йому на телефон і питали: «сьогодні ми можемо придбати?», на що він відповідав, що потрібно спочатку домовитися з ОСОБА_1, якщо у нього є наркотик - він придбає, отже його пояснення підтверджують активну роль в підбурюванні ОСОБА_1 до продажу наркотиків, в чому сприяли працівники правоохоронних органів, які оперативно-розшуковий захід провели без достатньої правової підстави.</a:t>
            </a:r>
          </a:p>
          <a:p>
            <a:pPr algn="just"/>
            <a:r>
              <a:rPr lang="uk-UA" dirty="0">
                <a:solidFill>
                  <a:srgbClr val="000000"/>
                </a:solidFill>
                <a:latin typeface="Times New Roman" panose="02020603050405020304" pitchFamily="18" charset="0"/>
              </a:rPr>
              <a:t>Таким чином, встановлено, що ініціатива щодо збуту наркотичних засобів 18.10.2013 року належить агенту, який діяв за вказівкою робітників міліції та особисто домовлявся з обвинуваченим щодо придбання наркотичних засобів. Наведене вище не дає підстав вважати, що злочин, у скоєнні якого обвинувачується ОСОБА_15 18.10.2013 року був би вчинений без втручання </a:t>
            </a:r>
            <a:r>
              <a:rPr lang="uk-UA" dirty="0" err="1">
                <a:solidFill>
                  <a:srgbClr val="000000"/>
                </a:solidFill>
                <a:latin typeface="Times New Roman" panose="02020603050405020304" pitchFamily="18" charset="0"/>
              </a:rPr>
              <a:t>агента</a:t>
            </a:r>
            <a:r>
              <a:rPr lang="uk-UA" dirty="0">
                <a:solidFill>
                  <a:srgbClr val="000000"/>
                </a:solidFill>
                <a:latin typeface="Times New Roman" panose="02020603050405020304" pitchFamily="18" charset="0"/>
              </a:rPr>
              <a:t> (покупця). На момент початку проведення таємної операції відносно (оперативної закупівлі) не було об'єктивних та достовірних даних про те, що обвинувачений уже вчиняє чи готується вчинити злочин. При цьому працівники міліції не обмежились пасивним розслідуванням (фіксуванням) злочину.</a:t>
            </a:r>
          </a:p>
          <a:p>
            <a:pPr algn="just"/>
            <a:r>
              <a:rPr lang="uk-UA" dirty="0">
                <a:solidFill>
                  <a:srgbClr val="000000"/>
                </a:solidFill>
                <a:latin typeface="Times New Roman" panose="02020603050405020304" pitchFamily="18" charset="0"/>
              </a:rPr>
              <a:t>    </a:t>
            </a:r>
            <a:endParaRPr lang="uk-UA" b="0" i="0" dirty="0">
              <a:solidFill>
                <a:srgbClr val="000000"/>
              </a:solidFill>
              <a:effectLst/>
              <a:latin typeface="Times New Roman" panose="02020603050405020304" pitchFamily="18" charset="0"/>
            </a:endParaRPr>
          </a:p>
        </p:txBody>
      </p:sp>
      <p:sp>
        <p:nvSpPr>
          <p:cNvPr id="4" name="Прямокутник 3"/>
          <p:cNvSpPr/>
          <p:nvPr/>
        </p:nvSpPr>
        <p:spPr>
          <a:xfrm>
            <a:off x="422318" y="300837"/>
            <a:ext cx="1210588" cy="369332"/>
          </a:xfrm>
          <a:prstGeom prst="rect">
            <a:avLst/>
          </a:prstGeom>
        </p:spPr>
        <p:txBody>
          <a:bodyPr wrap="none">
            <a:spAutoFit/>
          </a:bodyPr>
          <a:lstStyle/>
          <a:p>
            <a:r>
              <a:rPr lang="uk-UA" dirty="0">
                <a:solidFill>
                  <a:srgbClr val="FF0000"/>
                </a:solidFill>
              </a:rPr>
              <a:t>59343286</a:t>
            </a:r>
          </a:p>
        </p:txBody>
      </p:sp>
      <p:sp>
        <p:nvSpPr>
          <p:cNvPr id="5" name="Прямокутник 4"/>
          <p:cNvSpPr/>
          <p:nvPr/>
        </p:nvSpPr>
        <p:spPr>
          <a:xfrm>
            <a:off x="2342604" y="300837"/>
            <a:ext cx="9300755" cy="369332"/>
          </a:xfrm>
          <a:prstGeom prst="rect">
            <a:avLst/>
          </a:prstGeom>
        </p:spPr>
        <p:txBody>
          <a:bodyPr wrap="square">
            <a:spAutoFit/>
          </a:bodyPr>
          <a:lstStyle/>
          <a:p>
            <a:r>
              <a:rPr lang="ru-RU" dirty="0">
                <a:solidFill>
                  <a:srgbClr val="000000"/>
                </a:solidFill>
                <a:latin typeface="Times New Roman" panose="02020603050405020304" pitchFamily="18" charset="0"/>
              </a:rPr>
              <a:t>25 </a:t>
            </a:r>
            <a:r>
              <a:rPr lang="ru-RU" dirty="0" err="1">
                <a:solidFill>
                  <a:srgbClr val="000000"/>
                </a:solidFill>
                <a:latin typeface="Times New Roman" panose="02020603050405020304" pitchFamily="18" charset="0"/>
              </a:rPr>
              <a:t>липня</a:t>
            </a:r>
            <a:r>
              <a:rPr lang="ru-RU" dirty="0">
                <a:solidFill>
                  <a:srgbClr val="000000"/>
                </a:solidFill>
                <a:latin typeface="Times New Roman" panose="02020603050405020304" pitchFamily="18" charset="0"/>
              </a:rPr>
              <a:t> 2016 року       </a:t>
            </a:r>
            <a:r>
              <a:rPr lang="ru-RU" dirty="0" err="1">
                <a:solidFill>
                  <a:srgbClr val="000000"/>
                </a:solidFill>
                <a:latin typeface="Times New Roman" panose="02020603050405020304" pitchFamily="18" charset="0"/>
              </a:rPr>
              <a:t>Орджонікідзевський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районний</a:t>
            </a:r>
            <a:r>
              <a:rPr lang="ru-RU" dirty="0">
                <a:solidFill>
                  <a:srgbClr val="000000"/>
                </a:solidFill>
                <a:latin typeface="Times New Roman" panose="02020603050405020304" pitchFamily="18" charset="0"/>
              </a:rPr>
              <a:t> суд </a:t>
            </a:r>
            <a:r>
              <a:rPr lang="ru-RU" dirty="0" err="1">
                <a:solidFill>
                  <a:srgbClr val="000000"/>
                </a:solidFill>
                <a:latin typeface="Times New Roman" panose="02020603050405020304" pitchFamily="18" charset="0"/>
              </a:rPr>
              <a:t>міста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Запоріжжя</a:t>
            </a:r>
            <a:r>
              <a:rPr lang="ru-RU" dirty="0">
                <a:solidFill>
                  <a:srgbClr val="000000"/>
                </a:solidFill>
                <a:latin typeface="Times New Roman" panose="02020603050405020304" pitchFamily="18" charset="0"/>
              </a:rPr>
              <a:t> </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21103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0775E251-F7C5-40FD-933B-ECAFD4B5CBF4}" type="slidenum">
              <a:rPr lang="ru-RU" smtClean="0"/>
              <a:pPr/>
              <a:t>58</a:t>
            </a:fld>
            <a:endParaRPr lang="ru-RU"/>
          </a:p>
        </p:txBody>
      </p:sp>
      <p:sp>
        <p:nvSpPr>
          <p:cNvPr id="3" name="Прямокутник 2"/>
          <p:cNvSpPr/>
          <p:nvPr/>
        </p:nvSpPr>
        <p:spPr>
          <a:xfrm>
            <a:off x="775063" y="1443841"/>
            <a:ext cx="10730382" cy="3970318"/>
          </a:xfrm>
          <a:prstGeom prst="rect">
            <a:avLst/>
          </a:prstGeom>
        </p:spPr>
        <p:txBody>
          <a:bodyPr wrap="square">
            <a:spAutoFit/>
          </a:bodyPr>
          <a:lstStyle/>
          <a:p>
            <a:pPr algn="just"/>
            <a:r>
              <a:rPr lang="uk-UA" dirty="0" smtClean="0">
                <a:solidFill>
                  <a:srgbClr val="000000"/>
                </a:solidFill>
                <a:latin typeface="Times New Roman" panose="02020603050405020304" pitchFamily="18" charset="0"/>
              </a:rPr>
              <a:t>	Європейський </a:t>
            </a:r>
            <a:r>
              <a:rPr lang="uk-UA" dirty="0">
                <a:solidFill>
                  <a:srgbClr val="000000"/>
                </a:solidFill>
                <a:latin typeface="Times New Roman" panose="02020603050405020304" pitchFamily="18" charset="0"/>
              </a:rPr>
              <a:t>суд із прав людини визначає, що у випадку, якщо злочин виключною мірою є наслідком провокативних дій таємних агентів і ніщо не дає підстав вважати, що такий злочин був би вчинений особою і без такого втручання, то такі дії уже не є діяльністю таємного </a:t>
            </a:r>
            <a:r>
              <a:rPr lang="uk-UA" dirty="0" err="1">
                <a:solidFill>
                  <a:srgbClr val="000000"/>
                </a:solidFill>
                <a:latin typeface="Times New Roman" panose="02020603050405020304" pitchFamily="18" charset="0"/>
              </a:rPr>
              <a:t>агента</a:t>
            </a:r>
            <a:r>
              <a:rPr lang="uk-UA" dirty="0">
                <a:solidFill>
                  <a:srgbClr val="000000"/>
                </a:solidFill>
                <a:latin typeface="Times New Roman" panose="02020603050405020304" pitchFamily="18" charset="0"/>
              </a:rPr>
              <a:t> та являють собою підбурювання до вчинення злочину. Подібне втручання та використання його результатів у кримінальному процесі є порушенням права </a:t>
            </a:r>
            <a:r>
              <a:rPr lang="uk-UA" dirty="0" smtClean="0">
                <a:solidFill>
                  <a:srgbClr val="000000"/>
                </a:solidFill>
                <a:latin typeface="Times New Roman" panose="02020603050405020304" pitchFamily="18" charset="0"/>
              </a:rPr>
              <a:t>обвинуваченого </a:t>
            </a:r>
            <a:r>
              <a:rPr lang="uk-UA" dirty="0">
                <a:solidFill>
                  <a:srgbClr val="000000"/>
                </a:solidFill>
                <a:latin typeface="Times New Roman" panose="02020603050405020304" pitchFamily="18" charset="0"/>
              </a:rPr>
              <a:t>на справедливий судовий розгляд (п. 47 рішення «ОСОБА_11 проти Росії» від 15.12.2005 року, п. 128 рішення «</a:t>
            </a:r>
            <a:r>
              <a:rPr lang="uk-UA" dirty="0" err="1">
                <a:solidFill>
                  <a:srgbClr val="000000"/>
                </a:solidFill>
                <a:latin typeface="Times New Roman" panose="02020603050405020304" pitchFamily="18" charset="0"/>
              </a:rPr>
              <a:t>Худобін</a:t>
            </a:r>
            <a:r>
              <a:rPr lang="uk-UA" dirty="0">
                <a:solidFill>
                  <a:srgbClr val="000000"/>
                </a:solidFill>
                <a:latin typeface="Times New Roman" panose="02020603050405020304" pitchFamily="18" charset="0"/>
              </a:rPr>
              <a:t> проти Росії» від 26.10.2006 року, п. 38-39 рішення «</a:t>
            </a:r>
            <a:r>
              <a:rPr lang="uk-UA" dirty="0" err="1">
                <a:solidFill>
                  <a:srgbClr val="000000"/>
                </a:solidFill>
                <a:latin typeface="Times New Roman" panose="02020603050405020304" pitchFamily="18" charset="0"/>
              </a:rPr>
              <a:t>Тейшейра</a:t>
            </a:r>
            <a:r>
              <a:rPr lang="uk-UA" dirty="0">
                <a:solidFill>
                  <a:srgbClr val="000000"/>
                </a:solidFill>
                <a:latin typeface="Times New Roman" panose="02020603050405020304" pitchFamily="18" charset="0"/>
              </a:rPr>
              <a:t> де Кастро проти Португалії» від 09.06.1998 року). Докази, отримані внаслідок таких дій є недопустимими, не можуть бути використані у кримінальному провадженні в обґрунтування обвинувачення (</a:t>
            </a:r>
            <a:r>
              <a:rPr lang="uk-UA" dirty="0">
                <a:solidFill>
                  <a:srgbClr val="000000"/>
                </a:solidFill>
                <a:latin typeface="Times New Roman" panose="02020603050405020304" pitchFamily="18" charset="0"/>
                <a:hlinkClick r:id="rId2" tooltip="Кримінальний процесуальний кодекс України; нормативно-правовий акт № 4651-VI від 13.04.2012"/>
              </a:rPr>
              <a:t>ст. 271 КПК України</a:t>
            </a:r>
            <a:r>
              <a:rPr lang="uk-UA" dirty="0">
                <a:solidFill>
                  <a:srgbClr val="000000"/>
                </a:solidFill>
                <a:latin typeface="Times New Roman" panose="02020603050405020304" pitchFamily="18" charset="0"/>
              </a:rPr>
              <a:t>) та мають бути виключені, що у повній мірі відповідатиме вимогам п. 1 ст. 6 Європейської конвенції із права людини щодо справедливого судового розгляду.</a:t>
            </a:r>
          </a:p>
          <a:p>
            <a:pPr algn="just"/>
            <a:r>
              <a:rPr lang="uk-UA" dirty="0">
                <a:solidFill>
                  <a:srgbClr val="000000"/>
                </a:solidFill>
                <a:latin typeface="Times New Roman" panose="02020603050405020304" pitchFamily="18" charset="0"/>
              </a:rPr>
              <a:t>           Як вбачається з матеріалів провадження, обвинувачення ОСОБА_1 у вчиненні ним збуту наркотичних засобів підтверджується лише показами особи, яка під керівництвом працівників правоохоронних органів здійснила у обвинуваченого закупівлю наркотичного засобу, а понятий особисто не бачили моменту передачі наркотичного засобу.</a:t>
            </a:r>
            <a:endParaRPr lang="uk-UA"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07776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65824"/>
            <a:ext cx="12192000" cy="461963"/>
          </a:xfrm>
          <a:prstGeom prst="rect">
            <a:avLst/>
          </a:prstGeom>
          <a:noFill/>
          <a:ln>
            <a:noFill/>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defRPr/>
            </a:pPr>
            <a:r>
              <a:rPr lang="uk-UA" altLang="ru-RU" sz="2400" b="1" dirty="0" smtClean="0">
                <a:solidFill>
                  <a:schemeClr val="tx1"/>
                </a:solidFill>
                <a:latin typeface="Tahoma" panose="020B0604030504040204" pitchFamily="34" charset="0"/>
              </a:rPr>
              <a:t>Аргументи захисту</a:t>
            </a:r>
            <a:endParaRPr lang="uk-UA" altLang="ru-RU" sz="2400" b="1" dirty="0">
              <a:solidFill>
                <a:schemeClr val="tx1"/>
              </a:solidFill>
              <a:latin typeface="Tahoma" panose="020B0604030504040204" pitchFamily="34" charset="0"/>
            </a:endParaRPr>
          </a:p>
        </p:txBody>
      </p:sp>
      <p:sp>
        <p:nvSpPr>
          <p:cNvPr id="10243" name="Прямоугольник 2"/>
          <p:cNvSpPr>
            <a:spLocks noChangeArrowheads="1"/>
          </p:cNvSpPr>
          <p:nvPr/>
        </p:nvSpPr>
        <p:spPr bwMode="auto">
          <a:xfrm>
            <a:off x="191588" y="787782"/>
            <a:ext cx="11686903" cy="520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lgn="ctr">
              <a:spcBef>
                <a:spcPct val="0"/>
              </a:spcBef>
              <a:buClrTx/>
              <a:buSzTx/>
              <a:buNone/>
              <a:defRPr/>
            </a:pPr>
            <a:r>
              <a:rPr lang="uk-UA" altLang="ru-RU" sz="2000" b="1" dirty="0">
                <a:solidFill>
                  <a:schemeClr val="tx1"/>
                </a:solidFill>
                <a:latin typeface="Tahoma" panose="020B0604030504040204" pitchFamily="34" charset="0"/>
                <a:ea typeface="Tahoma" panose="020B0604030504040204" pitchFamily="34" charset="0"/>
                <a:cs typeface="Tahoma" panose="020B0604030504040204" pitchFamily="34" charset="0"/>
              </a:rPr>
              <a:t>Окремі склади злочинів</a:t>
            </a:r>
          </a:p>
          <a:p>
            <a:pPr marL="0" indent="0" algn="ctr">
              <a:buNone/>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ст.310</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КК</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України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300"/>
              </a:spcBef>
              <a:defRPr/>
            </a:pP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Відсутність доказів культивування, в </a:t>
            </a:r>
            <a:r>
              <a:rPr lang="uk-UA" sz="2000" dirty="0" err="1">
                <a:solidFill>
                  <a:schemeClr val="tx1"/>
                </a:solidFill>
                <a:latin typeface="Tahoma" panose="020B0604030504040204" pitchFamily="34" charset="0"/>
                <a:ea typeface="Tahoma" panose="020B0604030504040204" pitchFamily="34" charset="0"/>
                <a:cs typeface="Tahoma" panose="020B0604030504040204" pitchFamily="34" charset="0"/>
              </a:rPr>
              <a:t>т.ч</a:t>
            </a: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 невизначеність у висновку експерта, є рослини дикорослими чи культивованими</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300"/>
              </a:spcBef>
              <a:defRPr/>
            </a:pP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Д</a:t>
            </a:r>
            <a:r>
              <a:rPr lang="uk-UA"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ля </a:t>
            </a: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рослин </a:t>
            </a:r>
            <a:r>
              <a:rPr lang="uk-UA"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маку - </a:t>
            </a: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відсутність висновку експерта, що рослини належать до виду «мак опійний»</a:t>
            </a:r>
          </a:p>
          <a:p>
            <a:pPr marL="0" indent="0" algn="ctr">
              <a:spcBef>
                <a:spcPts val="300"/>
              </a:spcBef>
              <a:buNone/>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ст.311</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КК</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України)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spcBef>
                <a:spcPts val="300"/>
              </a:spcBef>
              <a:buNone/>
              <a:defRPr/>
            </a:pP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Немає доказів умислу на використання знайденого при обшуку прекурсору для виготовлення психотропних речовин</a:t>
            </a:r>
          </a:p>
          <a:p>
            <a:pPr marL="0" indent="0" algn="ctr">
              <a:buNone/>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ст.313</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КК</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України)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Відсутність спеціального обладнання і пристроїв для виготовлення заборонених речовин</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uk-UA"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ст.317</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КК</a:t>
            </a:r>
            <a:r>
              <a:rPr lang="uk-UA"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України) </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uk-UA" sz="2000" dirty="0">
                <a:solidFill>
                  <a:schemeClr val="tx1"/>
                </a:solidFill>
                <a:latin typeface="Tahoma" panose="020B0604030504040204" pitchFamily="34" charset="0"/>
                <a:ea typeface="Tahoma" panose="020B0604030504040204" pitchFamily="34" charset="0"/>
                <a:cs typeface="Tahoma" panose="020B0604030504040204" pitchFamily="34" charset="0"/>
              </a:rPr>
              <a:t>Невірно зазначено місце проживання обвинуваченого</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300"/>
              </a:spcBef>
              <a:defRPr/>
            </a:pPr>
            <a:endParaRPr lang="ru-RU" dirty="0"/>
          </a:p>
        </p:txBody>
      </p:sp>
      <p:sp>
        <p:nvSpPr>
          <p:cNvPr id="5" name="Номер слайда 4"/>
          <p:cNvSpPr>
            <a:spLocks noGrp="1"/>
          </p:cNvSpPr>
          <p:nvPr>
            <p:ph type="sldNum" sz="quarter" idx="12"/>
          </p:nvPr>
        </p:nvSpPr>
        <p:spPr/>
        <p:txBody>
          <a:bodyPr/>
          <a:lstStyle/>
          <a:p>
            <a:fld id="{0775E251-F7C5-40FD-933B-ECAFD4B5CBF4}" type="slidenum">
              <a:rPr lang="ru-RU" smtClean="0"/>
              <a:pPr/>
              <a:t>59</a:t>
            </a:fld>
            <a:endParaRPr lang="ru-RU"/>
          </a:p>
        </p:txBody>
      </p:sp>
    </p:spTree>
    <p:extLst>
      <p:ext uri="{BB962C8B-B14F-4D97-AF65-F5344CB8AC3E}">
        <p14:creationId xmlns:p14="http://schemas.microsoft.com/office/powerpoint/2010/main" val="4211298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1818025" y="630077"/>
            <a:ext cx="8919643" cy="2452688"/>
          </a:xfrm>
          <a:prstGeom prst="roundRect">
            <a:avLst>
              <a:gd name="adj" fmla="val 7046"/>
            </a:avLst>
          </a:prstGeom>
          <a:noFill/>
          <a:ln w="10000" algn="ctr">
            <a:noFill/>
            <a:round/>
            <a:headEnd/>
            <a:tailEnd/>
          </a:ln>
          <a:effectLst/>
        </p:spPr>
        <p:txBody>
          <a:bodyPr/>
          <a:lstStyle/>
          <a:p>
            <a:pPr algn="ctr">
              <a:defRPr/>
            </a:pPr>
            <a:r>
              <a:rPr lang="uk-UA" sz="2400" b="1" dirty="0">
                <a:latin typeface="Tahoma" panose="020B0604030504040204" pitchFamily="34" charset="0"/>
                <a:ea typeface="Tahoma" panose="020B0604030504040204" pitchFamily="34" charset="0"/>
                <a:cs typeface="Tahoma" panose="020B0604030504040204" pitchFamily="34" charset="0"/>
              </a:rPr>
              <a:t>Наркотичні засоби, психотропні  речовини і прекурсори</a:t>
            </a:r>
          </a:p>
          <a:p>
            <a:pPr algn="just">
              <a:defRPr/>
            </a:pPr>
            <a:r>
              <a:rPr lang="uk-UA" sz="2400" dirty="0">
                <a:latin typeface="Tahoma" panose="020B0604030504040204" pitchFamily="34" charset="0"/>
                <a:ea typeface="Tahoma" panose="020B0604030504040204" pitchFamily="34" charset="0"/>
                <a:cs typeface="Tahoma" panose="020B0604030504040204" pitchFamily="34" charset="0"/>
              </a:rPr>
              <a:t>згруповані в списки, включені до таблиць І-І</a:t>
            </a:r>
            <a:r>
              <a:rPr lang="en-US" sz="2400" dirty="0">
                <a:latin typeface="Tahoma" panose="020B0604030504040204" pitchFamily="34" charset="0"/>
                <a:ea typeface="Tahoma" panose="020B0604030504040204" pitchFamily="34" charset="0"/>
                <a:cs typeface="Tahoma" panose="020B0604030504040204" pitchFamily="34" charset="0"/>
              </a:rPr>
              <a:t>V</a:t>
            </a:r>
            <a:r>
              <a:rPr lang="uk-UA" sz="2400" dirty="0">
                <a:latin typeface="Tahoma" panose="020B0604030504040204" pitchFamily="34" charset="0"/>
                <a:ea typeface="Tahoma" panose="020B0604030504040204" pitchFamily="34" charset="0"/>
                <a:cs typeface="Tahoma" panose="020B0604030504040204" pitchFamily="34" charset="0"/>
              </a:rPr>
              <a:t> згідно Наказу </a:t>
            </a:r>
            <a:r>
              <a:rPr lang="uk-UA" sz="2400" dirty="0" smtClean="0">
                <a:latin typeface="Tahoma" panose="020B0604030504040204" pitchFamily="34" charset="0"/>
                <a:ea typeface="Tahoma" panose="020B0604030504040204" pitchFamily="34" charset="0"/>
                <a:cs typeface="Tahoma" panose="020B0604030504040204" pitchFamily="34" charset="0"/>
              </a:rPr>
              <a:t>Міністерства</a:t>
            </a:r>
            <a:r>
              <a:rPr lang="ru-RU" sz="2400" dirty="0" smtClean="0">
                <a:latin typeface="Tahoma" panose="020B0604030504040204" pitchFamily="34" charset="0"/>
                <a:ea typeface="Tahoma" panose="020B0604030504040204" pitchFamily="34" charset="0"/>
                <a:cs typeface="Tahoma" panose="020B0604030504040204" pitchFamily="34" charset="0"/>
              </a:rPr>
              <a:t> </a:t>
            </a:r>
            <a:r>
              <a:rPr lang="uk-UA" sz="2400" dirty="0" smtClean="0">
                <a:latin typeface="Tahoma" panose="020B0604030504040204" pitchFamily="34" charset="0"/>
                <a:ea typeface="Tahoma" panose="020B0604030504040204" pitchFamily="34" charset="0"/>
                <a:cs typeface="Tahoma" panose="020B0604030504040204" pitchFamily="34" charset="0"/>
              </a:rPr>
              <a:t>охорони</a:t>
            </a:r>
            <a:r>
              <a:rPr lang="ru-RU" sz="2400" dirty="0" smtClean="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здоров'я</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України</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від</a:t>
            </a:r>
            <a:r>
              <a:rPr lang="ru-RU" sz="2400" dirty="0">
                <a:latin typeface="Tahoma" panose="020B0604030504040204" pitchFamily="34" charset="0"/>
                <a:ea typeface="Tahoma" panose="020B0604030504040204" pitchFamily="34" charset="0"/>
                <a:cs typeface="Tahoma" panose="020B0604030504040204" pitchFamily="34" charset="0"/>
              </a:rPr>
              <a:t> 01.08.2000 р. </a:t>
            </a:r>
            <a:r>
              <a:rPr lang="en-US" sz="2400" dirty="0">
                <a:latin typeface="Tahoma" panose="020B0604030504040204" pitchFamily="34" charset="0"/>
                <a:ea typeface="Tahoma" panose="020B0604030504040204" pitchFamily="34" charset="0"/>
                <a:cs typeface="Tahoma" panose="020B0604030504040204" pitchFamily="34" charset="0"/>
              </a:rPr>
              <a:t>N 188</a:t>
            </a:r>
            <a:r>
              <a:rPr lang="uk-UA" sz="2400" dirty="0">
                <a:latin typeface="Tahoma" panose="020B0604030504040204" pitchFamily="34" charset="0"/>
                <a:ea typeface="Tahoma" panose="020B0604030504040204" pitchFamily="34" charset="0"/>
                <a:cs typeface="Tahoma" panose="020B0604030504040204" pitchFamily="34" charset="0"/>
              </a:rPr>
              <a:t>, з</a:t>
            </a:r>
            <a:r>
              <a:rPr lang="ru-RU" sz="2400" dirty="0" err="1">
                <a:latin typeface="Tahoma" panose="020B0604030504040204" pitchFamily="34" charset="0"/>
                <a:ea typeface="Tahoma" panose="020B0604030504040204" pitchFamily="34" charset="0"/>
                <a:cs typeface="Tahoma" panose="020B0604030504040204" pitchFamily="34" charset="0"/>
              </a:rPr>
              <a:t>ареєстрованого</a:t>
            </a:r>
            <a:r>
              <a:rPr lang="ru-RU" sz="2400" dirty="0">
                <a:latin typeface="Tahoma" panose="020B0604030504040204" pitchFamily="34" charset="0"/>
                <a:ea typeface="Tahoma" panose="020B0604030504040204" pitchFamily="34" charset="0"/>
                <a:cs typeface="Tahoma" panose="020B0604030504040204" pitchFamily="34" charset="0"/>
              </a:rPr>
              <a:t> в </a:t>
            </a:r>
            <a:r>
              <a:rPr lang="ru-RU" sz="2400" dirty="0" err="1">
                <a:latin typeface="Tahoma" panose="020B0604030504040204" pitchFamily="34" charset="0"/>
                <a:ea typeface="Tahoma" panose="020B0604030504040204" pitchFamily="34" charset="0"/>
                <a:cs typeface="Tahoma" panose="020B0604030504040204" pitchFamily="34" charset="0"/>
              </a:rPr>
              <a:t>Міністерстві</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юстиції</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України</a:t>
            </a:r>
            <a:r>
              <a:rPr lang="ru-RU" sz="2400" dirty="0">
                <a:latin typeface="Tahoma" panose="020B0604030504040204" pitchFamily="34" charset="0"/>
                <a:ea typeface="Tahoma" panose="020B0604030504040204" pitchFamily="34" charset="0"/>
                <a:cs typeface="Tahoma" panose="020B0604030504040204" pitchFamily="34" charset="0"/>
              </a:rPr>
              <a:t> 16 </a:t>
            </a:r>
            <a:r>
              <a:rPr lang="ru-RU" sz="2400" dirty="0" err="1">
                <a:latin typeface="Tahoma" panose="020B0604030504040204" pitchFamily="34" charset="0"/>
                <a:ea typeface="Tahoma" panose="020B0604030504040204" pitchFamily="34" charset="0"/>
                <a:cs typeface="Tahoma" panose="020B0604030504040204" pitchFamily="34" charset="0"/>
              </a:rPr>
              <a:t>серпня</a:t>
            </a:r>
            <a:r>
              <a:rPr lang="ru-RU" sz="2400" dirty="0">
                <a:latin typeface="Tahoma" panose="020B0604030504040204" pitchFamily="34" charset="0"/>
                <a:ea typeface="Tahoma" panose="020B0604030504040204" pitchFamily="34" charset="0"/>
                <a:cs typeface="Tahoma" panose="020B0604030504040204" pitchFamily="34" charset="0"/>
              </a:rPr>
              <a:t> 2000 р. за </a:t>
            </a:r>
            <a:r>
              <a:rPr lang="en-US" sz="2400" dirty="0">
                <a:latin typeface="Tahoma" panose="020B0604030504040204" pitchFamily="34" charset="0"/>
                <a:ea typeface="Tahoma" panose="020B0604030504040204" pitchFamily="34" charset="0"/>
                <a:cs typeface="Tahoma" panose="020B0604030504040204" pitchFamily="34" charset="0"/>
              </a:rPr>
              <a:t>N </a:t>
            </a:r>
            <a:r>
              <a:rPr lang="en-US" sz="2400" dirty="0" smtClean="0">
                <a:latin typeface="Tahoma" panose="020B0604030504040204" pitchFamily="34" charset="0"/>
                <a:ea typeface="Tahoma" panose="020B0604030504040204" pitchFamily="34" charset="0"/>
                <a:cs typeface="Tahoma" panose="020B0604030504040204" pitchFamily="34" charset="0"/>
              </a:rPr>
              <a:t>512/4733</a:t>
            </a:r>
            <a:r>
              <a:rPr lang="uk-UA" sz="2400" dirty="0" smtClean="0">
                <a:latin typeface="Tahoma" panose="020B0604030504040204" pitchFamily="34" charset="0"/>
                <a:ea typeface="Tahoma" panose="020B0604030504040204" pitchFamily="34" charset="0"/>
                <a:cs typeface="Tahoma" panose="020B0604030504040204" pitchFamily="34" charset="0"/>
              </a:rPr>
              <a:t>.</a:t>
            </a:r>
            <a:endParaRPr lang="uk-UA" sz="2400" dirty="0">
              <a:latin typeface="Tahoma" panose="020B0604030504040204" pitchFamily="34" charset="0"/>
              <a:ea typeface="Tahoma" panose="020B0604030504040204" pitchFamily="34" charset="0"/>
              <a:cs typeface="Tahoma" panose="020B0604030504040204" pitchFamily="34" charset="0"/>
            </a:endParaRPr>
          </a:p>
        </p:txBody>
      </p:sp>
      <p:sp>
        <p:nvSpPr>
          <p:cNvPr id="8195" name="Text Box 4"/>
          <p:cNvSpPr txBox="1">
            <a:spLocks noChangeArrowheads="1"/>
          </p:cNvSpPr>
          <p:nvPr/>
        </p:nvSpPr>
        <p:spPr bwMode="auto">
          <a:xfrm>
            <a:off x="2075066" y="3251745"/>
            <a:ext cx="849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uk-UA" altLang="ru-RU" sz="2400" dirty="0"/>
              <a:t>Речовини</a:t>
            </a:r>
            <a:r>
              <a:rPr lang="uk-UA" altLang="ru-RU" sz="2400" i="1" dirty="0"/>
              <a:t> </a:t>
            </a:r>
            <a:r>
              <a:rPr lang="uk-UA" altLang="ru-RU" sz="2400" dirty="0"/>
              <a:t>природного чи синтетичного </a:t>
            </a:r>
            <a:r>
              <a:rPr lang="uk-UA" altLang="ru-RU" sz="2400" dirty="0" smtClean="0"/>
              <a:t>походження(ЛСД,СПАЙС)</a:t>
            </a:r>
            <a:endParaRPr lang="uk-UA" altLang="ru-RU" sz="2400" dirty="0"/>
          </a:p>
        </p:txBody>
      </p:sp>
      <p:pic>
        <p:nvPicPr>
          <p:cNvPr id="819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812" y="4509350"/>
            <a:ext cx="2271849" cy="16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281" y="4509350"/>
            <a:ext cx="2103015" cy="160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a:spLocks noGrp="1"/>
          </p:cNvSpPr>
          <p:nvPr>
            <p:ph type="sldNum" sz="quarter" idx="12"/>
          </p:nvPr>
        </p:nvSpPr>
        <p:spPr/>
        <p:txBody>
          <a:bodyPr/>
          <a:lstStyle/>
          <a:p>
            <a:fld id="{0775E251-F7C5-40FD-933B-ECAFD4B5CBF4}" type="slidenum">
              <a:rPr lang="ru-RU" smtClean="0"/>
              <a:pPr/>
              <a:t>6</a:t>
            </a:fld>
            <a:endParaRPr lang="ru-RU"/>
          </a:p>
        </p:txBody>
      </p:sp>
    </p:spTree>
    <p:extLst>
      <p:ext uri="{BB962C8B-B14F-4D97-AF65-F5344CB8AC3E}">
        <p14:creationId xmlns:p14="http://schemas.microsoft.com/office/powerpoint/2010/main" val="1048364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88640"/>
            <a:ext cx="11582400" cy="1106760"/>
          </a:xfrm>
        </p:spPr>
        <p:txBody>
          <a:bodyPr>
            <a:normAutofit/>
          </a:bodyPr>
          <a:lstStyle/>
          <a:p>
            <a:pPr algn="ctr"/>
            <a:r>
              <a:rPr lang="uk-UA" sz="2400" b="1" dirty="0" smtClean="0">
                <a:latin typeface="Tahoma" pitchFamily="34" charset="0"/>
                <a:ea typeface="Tahoma" pitchFamily="34" charset="0"/>
                <a:cs typeface="Tahoma" pitchFamily="34" charset="0"/>
              </a:rPr>
              <a:t>Звільнення від кримінальної відповідальності на підставі заохочувальних норм </a:t>
            </a:r>
            <a:r>
              <a:rPr lang="uk-UA" sz="2400" b="1" dirty="0" err="1" smtClean="0">
                <a:latin typeface="Tahoma" pitchFamily="34" charset="0"/>
                <a:ea typeface="Tahoma" pitchFamily="34" charset="0"/>
                <a:cs typeface="Tahoma" pitchFamily="34" charset="0"/>
              </a:rPr>
              <a:t>КК</a:t>
            </a:r>
            <a:r>
              <a:rPr lang="uk-UA" sz="2400" b="1" dirty="0" smtClean="0">
                <a:latin typeface="Tahoma" pitchFamily="34" charset="0"/>
                <a:ea typeface="Tahoma" pitchFamily="34" charset="0"/>
                <a:cs typeface="Tahoma" pitchFamily="34" charset="0"/>
              </a:rPr>
              <a:t> України</a:t>
            </a:r>
            <a:endParaRPr lang="ru-RU" sz="2400" b="1" dirty="0">
              <a:latin typeface="Tahoma" pitchFamily="34" charset="0"/>
              <a:ea typeface="Tahoma" pitchFamily="34" charset="0"/>
              <a:cs typeface="Tahoma" pitchFamily="34" charset="0"/>
            </a:endParaRPr>
          </a:p>
        </p:txBody>
      </p:sp>
      <p:sp>
        <p:nvSpPr>
          <p:cNvPr id="3" name="Объект 2"/>
          <p:cNvSpPr>
            <a:spLocks noGrp="1"/>
          </p:cNvSpPr>
          <p:nvPr>
            <p:ph idx="1"/>
          </p:nvPr>
        </p:nvSpPr>
        <p:spPr>
          <a:xfrm>
            <a:off x="526731" y="1295400"/>
            <a:ext cx="11195006" cy="5027023"/>
          </a:xfrm>
        </p:spPr>
        <p:txBody>
          <a:bodyPr>
            <a:normAutofit/>
          </a:bodyPr>
          <a:lstStyle/>
          <a:p>
            <a:pPr marL="0" indent="0" algn="ctr">
              <a:buNone/>
            </a:pPr>
            <a:r>
              <a:rPr lang="ru-RU" sz="1800" b="1" dirty="0"/>
              <a:t> </a:t>
            </a:r>
            <a:r>
              <a:rPr lang="ru-RU" sz="1800" b="1" dirty="0">
                <a:solidFill>
                  <a:schemeClr val="tx1"/>
                </a:solidFill>
              </a:rPr>
              <a:t>ч.4 ст.307 КК – особа, яка </a:t>
            </a:r>
            <a:r>
              <a:rPr lang="ru-RU" sz="1800" b="1" dirty="0" err="1" smtClean="0">
                <a:solidFill>
                  <a:schemeClr val="tx1"/>
                </a:solidFill>
              </a:rPr>
              <a:t>добровільно</a:t>
            </a:r>
            <a:r>
              <a:rPr lang="ru-RU" sz="1800" b="1" dirty="0" smtClean="0">
                <a:solidFill>
                  <a:schemeClr val="tx1"/>
                </a:solidFill>
              </a:rPr>
              <a:t>  </a:t>
            </a:r>
            <a:r>
              <a:rPr lang="ru-RU" sz="1800" b="1" dirty="0" err="1" smtClean="0">
                <a:solidFill>
                  <a:schemeClr val="tx1"/>
                </a:solidFill>
              </a:rPr>
              <a:t>здала</a:t>
            </a:r>
            <a:r>
              <a:rPr lang="ru-RU" sz="1800" b="1" dirty="0" smtClean="0">
                <a:solidFill>
                  <a:schemeClr val="tx1"/>
                </a:solidFill>
              </a:rPr>
              <a:t> </a:t>
            </a:r>
            <a:r>
              <a:rPr lang="ru-RU" sz="1800" b="1" dirty="0">
                <a:solidFill>
                  <a:schemeClr val="tx1"/>
                </a:solidFill>
              </a:rPr>
              <a:t>наркотики і </a:t>
            </a:r>
            <a:r>
              <a:rPr lang="ru-RU" sz="1800" b="1" dirty="0" err="1">
                <a:solidFill>
                  <a:schemeClr val="tx1"/>
                </a:solidFill>
              </a:rPr>
              <a:t>вказала</a:t>
            </a:r>
            <a:r>
              <a:rPr lang="ru-RU" sz="1800" b="1" dirty="0">
                <a:solidFill>
                  <a:schemeClr val="tx1"/>
                </a:solidFill>
              </a:rPr>
              <a:t> </a:t>
            </a:r>
            <a:r>
              <a:rPr lang="ru-RU" sz="1800" b="1" dirty="0" err="1">
                <a:solidFill>
                  <a:schemeClr val="tx1"/>
                </a:solidFill>
              </a:rPr>
              <a:t>джерело</a:t>
            </a:r>
            <a:r>
              <a:rPr lang="ru-RU" sz="1800" b="1" dirty="0">
                <a:solidFill>
                  <a:schemeClr val="tx1"/>
                </a:solidFill>
              </a:rPr>
              <a:t> </a:t>
            </a:r>
            <a:r>
              <a:rPr lang="ru-RU" sz="1800" b="1" dirty="0" err="1">
                <a:solidFill>
                  <a:schemeClr val="tx1"/>
                </a:solidFill>
              </a:rPr>
              <a:t>їх</a:t>
            </a:r>
            <a:r>
              <a:rPr lang="ru-RU" sz="1800" b="1" dirty="0">
                <a:solidFill>
                  <a:schemeClr val="tx1"/>
                </a:solidFill>
              </a:rPr>
              <a:t> </a:t>
            </a:r>
            <a:r>
              <a:rPr lang="ru-RU" sz="1800" b="1" dirty="0" err="1">
                <a:solidFill>
                  <a:schemeClr val="tx1"/>
                </a:solidFill>
              </a:rPr>
              <a:t>придбання</a:t>
            </a:r>
            <a:r>
              <a:rPr lang="ru-RU" sz="1800" b="1" dirty="0">
                <a:solidFill>
                  <a:schemeClr val="tx1"/>
                </a:solidFill>
              </a:rPr>
              <a:t> </a:t>
            </a:r>
            <a:r>
              <a:rPr lang="ru-RU" sz="1800" b="1" dirty="0" err="1">
                <a:solidFill>
                  <a:schemeClr val="tx1"/>
                </a:solidFill>
              </a:rPr>
              <a:t>або</a:t>
            </a:r>
            <a:r>
              <a:rPr lang="ru-RU" sz="1800" b="1" dirty="0">
                <a:solidFill>
                  <a:schemeClr val="tx1"/>
                </a:solidFill>
              </a:rPr>
              <a:t> </a:t>
            </a:r>
            <a:r>
              <a:rPr lang="ru-RU" sz="1800" b="1" dirty="0" err="1">
                <a:solidFill>
                  <a:schemeClr val="tx1"/>
                </a:solidFill>
              </a:rPr>
              <a:t>сприяла</a:t>
            </a:r>
            <a:r>
              <a:rPr lang="ru-RU" sz="1800" b="1" dirty="0">
                <a:solidFill>
                  <a:schemeClr val="tx1"/>
                </a:solidFill>
              </a:rPr>
              <a:t> </a:t>
            </a:r>
            <a:r>
              <a:rPr lang="ru-RU" sz="1800" b="1" dirty="0" err="1">
                <a:solidFill>
                  <a:schemeClr val="tx1"/>
                </a:solidFill>
              </a:rPr>
              <a:t>розкриттю</a:t>
            </a:r>
            <a:r>
              <a:rPr lang="ru-RU" sz="1800" b="1" dirty="0">
                <a:solidFill>
                  <a:schemeClr val="tx1"/>
                </a:solidFill>
              </a:rPr>
              <a:t> </a:t>
            </a:r>
            <a:r>
              <a:rPr lang="ru-RU" sz="1800" b="1" dirty="0" err="1">
                <a:solidFill>
                  <a:schemeClr val="tx1"/>
                </a:solidFill>
              </a:rPr>
              <a:t>злочинів</a:t>
            </a:r>
            <a:r>
              <a:rPr lang="ru-RU" sz="1800" b="1" dirty="0">
                <a:solidFill>
                  <a:schemeClr val="tx1"/>
                </a:solidFill>
              </a:rPr>
              <a:t>, </a:t>
            </a:r>
            <a:r>
              <a:rPr lang="ru-RU" sz="1800" b="1" dirty="0" err="1">
                <a:solidFill>
                  <a:schemeClr val="tx1"/>
                </a:solidFill>
              </a:rPr>
              <a:t>пов’язаних</a:t>
            </a:r>
            <a:r>
              <a:rPr lang="ru-RU" sz="1800" b="1" dirty="0">
                <a:solidFill>
                  <a:schemeClr val="tx1"/>
                </a:solidFill>
              </a:rPr>
              <a:t> з </a:t>
            </a:r>
            <a:r>
              <a:rPr lang="ru-RU" sz="1800" b="1" dirty="0" err="1">
                <a:solidFill>
                  <a:schemeClr val="tx1"/>
                </a:solidFill>
              </a:rPr>
              <a:t>їх</a:t>
            </a:r>
            <a:r>
              <a:rPr lang="ru-RU" sz="1800" b="1" dirty="0">
                <a:solidFill>
                  <a:schemeClr val="tx1"/>
                </a:solidFill>
              </a:rPr>
              <a:t> </a:t>
            </a:r>
            <a:r>
              <a:rPr lang="ru-RU" sz="1800" b="1" dirty="0" err="1">
                <a:solidFill>
                  <a:schemeClr val="tx1"/>
                </a:solidFill>
              </a:rPr>
              <a:t>незаконним</a:t>
            </a:r>
            <a:r>
              <a:rPr lang="ru-RU" sz="1800" b="1" dirty="0">
                <a:solidFill>
                  <a:schemeClr val="tx1"/>
                </a:solidFill>
              </a:rPr>
              <a:t> </a:t>
            </a:r>
            <a:r>
              <a:rPr lang="ru-RU" sz="1800" b="1" dirty="0" err="1" smtClean="0">
                <a:solidFill>
                  <a:schemeClr val="tx1"/>
                </a:solidFill>
              </a:rPr>
              <a:t>обігом</a:t>
            </a:r>
            <a:endParaRPr lang="ru-RU" sz="1800" b="1" dirty="0" smtClean="0">
              <a:solidFill>
                <a:schemeClr val="tx1"/>
              </a:solidFill>
            </a:endParaRPr>
          </a:p>
          <a:p>
            <a:pPr marL="0" indent="0" algn="ctr">
              <a:buNone/>
            </a:pPr>
            <a:r>
              <a:rPr lang="ru-RU" sz="1800" b="1" i="1" dirty="0" smtClean="0">
                <a:solidFill>
                  <a:srgbClr val="C00000"/>
                </a:solidFill>
              </a:rPr>
              <a:t>А </a:t>
            </a:r>
            <a:r>
              <a:rPr lang="ru-RU" sz="1800" b="1" i="1" dirty="0" err="1">
                <a:solidFill>
                  <a:srgbClr val="C00000"/>
                </a:solidFill>
              </a:rPr>
              <a:t>якщо</a:t>
            </a:r>
            <a:r>
              <a:rPr lang="ru-RU" sz="1800" b="1" i="1" dirty="0">
                <a:solidFill>
                  <a:srgbClr val="C00000"/>
                </a:solidFill>
              </a:rPr>
              <a:t> </a:t>
            </a:r>
            <a:r>
              <a:rPr lang="ru-RU" sz="1800" b="1" i="1" dirty="0" err="1">
                <a:solidFill>
                  <a:srgbClr val="C00000"/>
                </a:solidFill>
              </a:rPr>
              <a:t>вилучення</a:t>
            </a:r>
            <a:r>
              <a:rPr lang="ru-RU" sz="1800" b="1" i="1" dirty="0">
                <a:solidFill>
                  <a:srgbClr val="C00000"/>
                </a:solidFill>
              </a:rPr>
              <a:t> </a:t>
            </a:r>
            <a:r>
              <a:rPr lang="ru-RU" sz="1800" b="1" i="1" dirty="0" smtClean="0">
                <a:solidFill>
                  <a:srgbClr val="C00000"/>
                </a:solidFill>
              </a:rPr>
              <a:t> наркотику </a:t>
            </a:r>
            <a:r>
              <a:rPr lang="ru-RU" sz="1800" b="1" i="1" dirty="0" err="1">
                <a:solidFill>
                  <a:srgbClr val="C00000"/>
                </a:solidFill>
              </a:rPr>
              <a:t>було</a:t>
            </a:r>
            <a:r>
              <a:rPr lang="ru-RU" sz="1800" b="1" i="1" dirty="0">
                <a:solidFill>
                  <a:srgbClr val="C00000"/>
                </a:solidFill>
              </a:rPr>
              <a:t> </a:t>
            </a:r>
            <a:r>
              <a:rPr lang="ru-RU" sz="1800" b="1" i="1" dirty="0" err="1" smtClean="0">
                <a:solidFill>
                  <a:srgbClr val="C00000"/>
                </a:solidFill>
              </a:rPr>
              <a:t>здійснено</a:t>
            </a:r>
            <a:r>
              <a:rPr lang="ru-RU" sz="1800" b="1" i="1" dirty="0" smtClean="0">
                <a:solidFill>
                  <a:srgbClr val="C00000"/>
                </a:solidFill>
              </a:rPr>
              <a:t> </a:t>
            </a:r>
            <a:r>
              <a:rPr lang="ru-RU" sz="1800" b="1" i="1" dirty="0">
                <a:solidFill>
                  <a:srgbClr val="C00000"/>
                </a:solidFill>
              </a:rPr>
              <a:t>в </a:t>
            </a:r>
            <a:r>
              <a:rPr lang="ru-RU" sz="1800" b="1" i="1" dirty="0" err="1">
                <a:solidFill>
                  <a:srgbClr val="C00000"/>
                </a:solidFill>
              </a:rPr>
              <a:t>ході</a:t>
            </a:r>
            <a:r>
              <a:rPr lang="ru-RU" sz="1800" b="1" i="1" dirty="0">
                <a:solidFill>
                  <a:srgbClr val="C00000"/>
                </a:solidFill>
              </a:rPr>
              <a:t> </a:t>
            </a:r>
            <a:r>
              <a:rPr lang="ru-RU" sz="1800" b="1" i="1" dirty="0" err="1">
                <a:solidFill>
                  <a:srgbClr val="C00000"/>
                </a:solidFill>
              </a:rPr>
              <a:t>огляду</a:t>
            </a:r>
            <a:r>
              <a:rPr lang="ru-RU" sz="1800" b="1" i="1" dirty="0">
                <a:solidFill>
                  <a:srgbClr val="C00000"/>
                </a:solidFill>
              </a:rPr>
              <a:t> </a:t>
            </a:r>
            <a:r>
              <a:rPr lang="ru-RU" sz="1800" b="1" i="1" dirty="0" err="1">
                <a:solidFill>
                  <a:srgbClr val="C00000"/>
                </a:solidFill>
              </a:rPr>
              <a:t>житла</a:t>
            </a:r>
            <a:r>
              <a:rPr lang="ru-RU" sz="1800" b="1" i="1" dirty="0">
                <a:solidFill>
                  <a:srgbClr val="C00000"/>
                </a:solidFill>
              </a:rPr>
              <a:t> </a:t>
            </a:r>
            <a:r>
              <a:rPr lang="ru-RU" sz="1800" b="1" i="1" dirty="0" err="1">
                <a:solidFill>
                  <a:srgbClr val="C00000"/>
                </a:solidFill>
              </a:rPr>
              <a:t>або</a:t>
            </a:r>
            <a:r>
              <a:rPr lang="ru-RU" sz="1800" b="1" i="1" dirty="0">
                <a:solidFill>
                  <a:srgbClr val="C00000"/>
                </a:solidFill>
              </a:rPr>
              <a:t> </a:t>
            </a:r>
            <a:r>
              <a:rPr lang="ru-RU" sz="1800" b="1" i="1" dirty="0" err="1">
                <a:solidFill>
                  <a:srgbClr val="C00000"/>
                </a:solidFill>
              </a:rPr>
              <a:t>іншого</a:t>
            </a:r>
            <a:r>
              <a:rPr lang="ru-RU" sz="1800" b="1" i="1" dirty="0">
                <a:solidFill>
                  <a:srgbClr val="C00000"/>
                </a:solidFill>
              </a:rPr>
              <a:t> </a:t>
            </a:r>
            <a:r>
              <a:rPr lang="ru-RU" sz="1800" b="1" i="1" dirty="0" err="1">
                <a:solidFill>
                  <a:srgbClr val="C00000"/>
                </a:solidFill>
              </a:rPr>
              <a:t>володіння</a:t>
            </a:r>
            <a:r>
              <a:rPr lang="ru-RU" sz="1800" b="1" i="1" dirty="0">
                <a:solidFill>
                  <a:srgbClr val="C00000"/>
                </a:solidFill>
              </a:rPr>
              <a:t> на </a:t>
            </a:r>
            <a:r>
              <a:rPr lang="ru-RU" sz="1800" b="1" i="1" dirty="0" err="1">
                <a:solidFill>
                  <a:srgbClr val="C00000"/>
                </a:solidFill>
              </a:rPr>
              <a:t>підставі</a:t>
            </a:r>
            <a:r>
              <a:rPr lang="ru-RU" sz="1800" b="1" i="1" dirty="0">
                <a:solidFill>
                  <a:srgbClr val="C00000"/>
                </a:solidFill>
              </a:rPr>
              <a:t> </a:t>
            </a:r>
            <a:r>
              <a:rPr lang="ru-RU" sz="1800" b="1" i="1" dirty="0" err="1">
                <a:solidFill>
                  <a:srgbClr val="C00000"/>
                </a:solidFill>
              </a:rPr>
              <a:t>згоди</a:t>
            </a:r>
            <a:r>
              <a:rPr lang="ru-RU" sz="1800" b="1" i="1" dirty="0">
                <a:solidFill>
                  <a:srgbClr val="C00000"/>
                </a:solidFill>
              </a:rPr>
              <a:t> </a:t>
            </a:r>
            <a:r>
              <a:rPr lang="ru-RU" sz="1800" b="1" i="1" dirty="0" smtClean="0">
                <a:solidFill>
                  <a:srgbClr val="C00000"/>
                </a:solidFill>
              </a:rPr>
              <a:t>особи?</a:t>
            </a:r>
            <a:endParaRPr lang="ru-RU" sz="1800" b="1" i="1" dirty="0">
              <a:solidFill>
                <a:srgbClr val="C00000"/>
              </a:solidFill>
            </a:endParaRPr>
          </a:p>
          <a:p>
            <a:pPr marL="0" indent="0" algn="ctr">
              <a:buNone/>
            </a:pPr>
            <a:endParaRPr lang="uk-UA" sz="1800" b="1" i="1" dirty="0" smtClean="0">
              <a:solidFill>
                <a:srgbClr val="C00000"/>
              </a:solidFill>
            </a:endParaRPr>
          </a:p>
          <a:p>
            <a:pPr marL="0" indent="0" algn="ctr">
              <a:buNone/>
            </a:pPr>
            <a:r>
              <a:rPr lang="ru-RU" sz="1800" b="1" dirty="0">
                <a:solidFill>
                  <a:schemeClr val="tx1"/>
                </a:solidFill>
              </a:rPr>
              <a:t>ч.4 ст.309 КК – </a:t>
            </a:r>
            <a:r>
              <a:rPr lang="ru-RU" sz="1800" b="1" dirty="0" err="1">
                <a:solidFill>
                  <a:schemeClr val="tx1"/>
                </a:solidFill>
              </a:rPr>
              <a:t>добровільне</a:t>
            </a:r>
            <a:r>
              <a:rPr lang="ru-RU" sz="1800" b="1" dirty="0">
                <a:solidFill>
                  <a:schemeClr val="tx1"/>
                </a:solidFill>
              </a:rPr>
              <a:t> </a:t>
            </a:r>
            <a:r>
              <a:rPr lang="ru-RU" sz="1800" b="1" dirty="0" err="1">
                <a:solidFill>
                  <a:schemeClr val="tx1"/>
                </a:solidFill>
              </a:rPr>
              <a:t>звернення</a:t>
            </a:r>
            <a:r>
              <a:rPr lang="ru-RU" sz="1800" b="1" dirty="0">
                <a:solidFill>
                  <a:schemeClr val="tx1"/>
                </a:solidFill>
              </a:rPr>
              <a:t> </a:t>
            </a:r>
            <a:r>
              <a:rPr lang="ru-RU" sz="1800" b="1" dirty="0" smtClean="0">
                <a:solidFill>
                  <a:schemeClr val="tx1"/>
                </a:solidFill>
              </a:rPr>
              <a:t>до </a:t>
            </a:r>
            <a:r>
              <a:rPr lang="ru-RU" sz="1800" b="1" dirty="0" err="1">
                <a:solidFill>
                  <a:schemeClr val="tx1"/>
                </a:solidFill>
              </a:rPr>
              <a:t>лікувального</a:t>
            </a:r>
            <a:r>
              <a:rPr lang="ru-RU" sz="1800" b="1" dirty="0">
                <a:solidFill>
                  <a:schemeClr val="tx1"/>
                </a:solidFill>
              </a:rPr>
              <a:t> закладу і початок </a:t>
            </a:r>
            <a:r>
              <a:rPr lang="ru-RU" sz="1800" b="1" dirty="0" smtClean="0">
                <a:solidFill>
                  <a:schemeClr val="tx1"/>
                </a:solidFill>
              </a:rPr>
              <a:t> </a:t>
            </a:r>
            <a:r>
              <a:rPr lang="ru-RU" sz="1800" b="1" dirty="0" err="1" smtClean="0">
                <a:solidFill>
                  <a:schemeClr val="tx1"/>
                </a:solidFill>
              </a:rPr>
              <a:t>лікування</a:t>
            </a:r>
            <a:r>
              <a:rPr lang="ru-RU" sz="1800" b="1" dirty="0" smtClean="0">
                <a:solidFill>
                  <a:schemeClr val="tx1"/>
                </a:solidFill>
              </a:rPr>
              <a:t> </a:t>
            </a:r>
            <a:r>
              <a:rPr lang="ru-RU" sz="1800" b="1" dirty="0" err="1">
                <a:solidFill>
                  <a:schemeClr val="tx1"/>
                </a:solidFill>
              </a:rPr>
              <a:t>від</a:t>
            </a:r>
            <a:r>
              <a:rPr lang="ru-RU" sz="1800" b="1" dirty="0">
                <a:solidFill>
                  <a:schemeClr val="tx1"/>
                </a:solidFill>
              </a:rPr>
              <a:t> </a:t>
            </a:r>
            <a:r>
              <a:rPr lang="ru-RU" sz="1800" b="1" dirty="0" err="1" smtClean="0">
                <a:solidFill>
                  <a:schemeClr val="tx1"/>
                </a:solidFill>
              </a:rPr>
              <a:t>наркоманії</a:t>
            </a:r>
            <a:endParaRPr lang="ru-RU" sz="1800" b="1" dirty="0" smtClean="0">
              <a:solidFill>
                <a:schemeClr val="tx1"/>
              </a:solidFill>
            </a:endParaRPr>
          </a:p>
          <a:p>
            <a:pPr marL="0" indent="0" algn="ctr">
              <a:buNone/>
            </a:pPr>
            <a:r>
              <a:rPr lang="ru-RU" b="1" i="1" dirty="0" err="1">
                <a:solidFill>
                  <a:srgbClr val="C00000"/>
                </a:solidFill>
              </a:rPr>
              <a:t>Ц</a:t>
            </a:r>
            <a:r>
              <a:rPr lang="ru-RU" sz="1800" b="1" i="1" dirty="0" err="1" smtClean="0">
                <a:solidFill>
                  <a:srgbClr val="C00000"/>
                </a:solidFill>
              </a:rPr>
              <a:t>і</a:t>
            </a:r>
            <a:r>
              <a:rPr lang="ru-RU" sz="1800" b="1" i="1" dirty="0" smtClean="0">
                <a:solidFill>
                  <a:srgbClr val="C00000"/>
                </a:solidFill>
              </a:rPr>
              <a:t> </a:t>
            </a:r>
            <a:r>
              <a:rPr lang="ru-RU" sz="1800" b="1" i="1" dirty="0" err="1">
                <a:solidFill>
                  <a:srgbClr val="C00000"/>
                </a:solidFill>
              </a:rPr>
              <a:t>дії</a:t>
            </a:r>
            <a:r>
              <a:rPr lang="ru-RU" sz="1800" b="1" i="1" dirty="0">
                <a:solidFill>
                  <a:srgbClr val="C00000"/>
                </a:solidFill>
              </a:rPr>
              <a:t> </a:t>
            </a:r>
            <a:r>
              <a:rPr lang="ru-RU" sz="1800" b="1" i="1" dirty="0" err="1">
                <a:solidFill>
                  <a:srgbClr val="C00000"/>
                </a:solidFill>
              </a:rPr>
              <a:t>повинні</a:t>
            </a:r>
            <a:r>
              <a:rPr lang="ru-RU" sz="1800" b="1" i="1" dirty="0">
                <a:solidFill>
                  <a:srgbClr val="C00000"/>
                </a:solidFill>
              </a:rPr>
              <a:t> бути </a:t>
            </a:r>
            <a:r>
              <a:rPr lang="ru-RU" sz="1800" b="1" i="1" dirty="0" err="1">
                <a:solidFill>
                  <a:srgbClr val="C00000"/>
                </a:solidFill>
              </a:rPr>
              <a:t>вчинені</a:t>
            </a:r>
            <a:r>
              <a:rPr lang="ru-RU" sz="1800" b="1" i="1" dirty="0">
                <a:solidFill>
                  <a:srgbClr val="C00000"/>
                </a:solidFill>
              </a:rPr>
              <a:t> до </a:t>
            </a:r>
            <a:r>
              <a:rPr lang="ru-RU" sz="1800" b="1" i="1" dirty="0" err="1">
                <a:solidFill>
                  <a:srgbClr val="C00000"/>
                </a:solidFill>
              </a:rPr>
              <a:t>закінчення</a:t>
            </a:r>
            <a:r>
              <a:rPr lang="ru-RU" sz="1800" b="1" i="1" dirty="0">
                <a:solidFill>
                  <a:srgbClr val="C00000"/>
                </a:solidFill>
              </a:rPr>
              <a:t> </a:t>
            </a:r>
            <a:r>
              <a:rPr lang="ru-RU" sz="1800" b="1" i="1" u="sng" dirty="0">
                <a:solidFill>
                  <a:srgbClr val="C00000"/>
                </a:solidFill>
              </a:rPr>
              <a:t>судового</a:t>
            </a:r>
            <a:r>
              <a:rPr lang="ru-RU" sz="1800" b="1" i="1" dirty="0">
                <a:solidFill>
                  <a:srgbClr val="C00000"/>
                </a:solidFill>
              </a:rPr>
              <a:t> </a:t>
            </a:r>
            <a:r>
              <a:rPr lang="ru-RU" sz="1800" b="1" i="1" dirty="0" err="1">
                <a:solidFill>
                  <a:srgbClr val="C00000"/>
                </a:solidFill>
              </a:rPr>
              <a:t>слідства</a:t>
            </a:r>
            <a:r>
              <a:rPr lang="ru-RU" sz="1800" b="1" i="1" dirty="0">
                <a:solidFill>
                  <a:srgbClr val="C00000"/>
                </a:solidFill>
              </a:rPr>
              <a:t> (п.24 </a:t>
            </a:r>
            <a:r>
              <a:rPr lang="ru-RU" sz="1800" b="1" i="1" dirty="0" smtClean="0">
                <a:solidFill>
                  <a:srgbClr val="C00000"/>
                </a:solidFill>
              </a:rPr>
              <a:t>Постанови Пленуму </a:t>
            </a:r>
            <a:r>
              <a:rPr lang="ru-RU" sz="1800" b="1" i="1" dirty="0">
                <a:solidFill>
                  <a:srgbClr val="C00000"/>
                </a:solidFill>
              </a:rPr>
              <a:t>ВСУ</a:t>
            </a:r>
            <a:r>
              <a:rPr lang="ru-RU" sz="1800" b="1" i="1" dirty="0" smtClean="0">
                <a:solidFill>
                  <a:srgbClr val="C00000"/>
                </a:solidFill>
              </a:rPr>
              <a:t>)</a:t>
            </a:r>
          </a:p>
          <a:p>
            <a:pPr marL="0" indent="0" algn="ctr">
              <a:buNone/>
            </a:pPr>
            <a:r>
              <a:rPr lang="uk-UA" sz="1800" b="1" dirty="0" smtClean="0">
                <a:solidFill>
                  <a:schemeClr val="tx1"/>
                </a:solidFill>
              </a:rPr>
              <a:t>Перебування особи в якості пацієнта ЗПТ  є підставою для звільнення від кримінальної відповідальності </a:t>
            </a:r>
            <a:r>
              <a:rPr lang="ru-RU" sz="1800" b="1" dirty="0" smtClean="0">
                <a:solidFill>
                  <a:schemeClr val="tx1"/>
                </a:solidFill>
              </a:rPr>
              <a:t>за </a:t>
            </a:r>
            <a:r>
              <a:rPr lang="ru-RU" sz="1800" b="1" dirty="0">
                <a:solidFill>
                  <a:schemeClr val="tx1"/>
                </a:solidFill>
              </a:rPr>
              <a:t>ч.4 ст.309 КК (у </a:t>
            </a:r>
            <a:r>
              <a:rPr lang="ru-RU" sz="1800" b="1" dirty="0" err="1">
                <a:solidFill>
                  <a:schemeClr val="tx1"/>
                </a:solidFill>
              </a:rPr>
              <a:t>разі</a:t>
            </a:r>
            <a:r>
              <a:rPr lang="ru-RU" sz="1800" b="1" dirty="0">
                <a:solidFill>
                  <a:schemeClr val="tx1"/>
                </a:solidFill>
              </a:rPr>
              <a:t> </a:t>
            </a:r>
            <a:r>
              <a:rPr lang="ru-RU" sz="1800" b="1" dirty="0" err="1" smtClean="0">
                <a:solidFill>
                  <a:schemeClr val="tx1"/>
                </a:solidFill>
              </a:rPr>
              <a:t>наявності</a:t>
            </a:r>
            <a:r>
              <a:rPr lang="ru-RU" sz="1800" b="1" dirty="0" smtClean="0">
                <a:solidFill>
                  <a:schemeClr val="tx1"/>
                </a:solidFill>
              </a:rPr>
              <a:t> </a:t>
            </a:r>
            <a:r>
              <a:rPr lang="ru-RU" sz="1800" b="1" dirty="0" err="1">
                <a:solidFill>
                  <a:schemeClr val="tx1"/>
                </a:solidFill>
              </a:rPr>
              <a:t>залежності</a:t>
            </a:r>
            <a:r>
              <a:rPr lang="ru-RU" sz="1800" b="1" dirty="0">
                <a:solidFill>
                  <a:schemeClr val="tx1"/>
                </a:solidFill>
              </a:rPr>
              <a:t> </a:t>
            </a:r>
            <a:r>
              <a:rPr lang="ru-RU" sz="1800" b="1" dirty="0" err="1">
                <a:solidFill>
                  <a:schemeClr val="tx1"/>
                </a:solidFill>
              </a:rPr>
              <a:t>від</a:t>
            </a:r>
            <a:r>
              <a:rPr lang="ru-RU" sz="1800" b="1" dirty="0">
                <a:solidFill>
                  <a:schemeClr val="tx1"/>
                </a:solidFill>
              </a:rPr>
              <a:t> </a:t>
            </a:r>
            <a:r>
              <a:rPr lang="ru-RU" sz="1800" b="1" dirty="0" err="1">
                <a:solidFill>
                  <a:schemeClr val="tx1"/>
                </a:solidFill>
              </a:rPr>
              <a:t>опіоїдів</a:t>
            </a:r>
            <a:r>
              <a:rPr lang="ru-RU" sz="1800" b="1" dirty="0" smtClean="0">
                <a:solidFill>
                  <a:schemeClr val="tx1"/>
                </a:solidFill>
              </a:rPr>
              <a:t>)</a:t>
            </a:r>
            <a:r>
              <a:rPr lang="ru-RU" sz="1800" dirty="0"/>
              <a:t> </a:t>
            </a:r>
            <a:r>
              <a:rPr lang="ru-RU" sz="1200" dirty="0" err="1" smtClean="0">
                <a:solidFill>
                  <a:schemeClr val="tx1"/>
                </a:solidFill>
              </a:rPr>
              <a:t>Методичні</a:t>
            </a:r>
            <a:r>
              <a:rPr lang="ru-RU" sz="1200" dirty="0" smtClean="0">
                <a:solidFill>
                  <a:schemeClr val="tx1"/>
                </a:solidFill>
              </a:rPr>
              <a:t> </a:t>
            </a:r>
            <a:r>
              <a:rPr lang="ru-RU" sz="1200" dirty="0" err="1" smtClean="0">
                <a:solidFill>
                  <a:schemeClr val="tx1"/>
                </a:solidFill>
              </a:rPr>
              <a:t>рекомендації</a:t>
            </a:r>
            <a:r>
              <a:rPr lang="ru-RU" sz="1200" dirty="0" smtClean="0">
                <a:solidFill>
                  <a:schemeClr val="tx1"/>
                </a:solidFill>
              </a:rPr>
              <a:t> </a:t>
            </a:r>
            <a:r>
              <a:rPr lang="ru-RU" sz="1200" dirty="0">
                <a:solidFill>
                  <a:schemeClr val="tx1"/>
                </a:solidFill>
              </a:rPr>
              <a:t>з </a:t>
            </a:r>
            <a:r>
              <a:rPr lang="ru-RU" sz="1200" dirty="0" err="1">
                <a:solidFill>
                  <a:schemeClr val="tx1"/>
                </a:solidFill>
              </a:rPr>
              <a:t>проведення</a:t>
            </a:r>
            <a:r>
              <a:rPr lang="ru-RU" sz="1200" dirty="0">
                <a:solidFill>
                  <a:schemeClr val="tx1"/>
                </a:solidFill>
              </a:rPr>
              <a:t> ЗПТ в </a:t>
            </a:r>
            <a:r>
              <a:rPr lang="ru-RU" sz="1200" dirty="0" err="1">
                <a:solidFill>
                  <a:schemeClr val="tx1"/>
                </a:solidFill>
              </a:rPr>
              <a:t>лікуванні</a:t>
            </a:r>
            <a:r>
              <a:rPr lang="ru-RU" sz="1200" dirty="0">
                <a:solidFill>
                  <a:schemeClr val="tx1"/>
                </a:solidFill>
              </a:rPr>
              <a:t> </a:t>
            </a:r>
            <a:r>
              <a:rPr lang="ru-RU" sz="1200" dirty="0" err="1">
                <a:solidFill>
                  <a:schemeClr val="tx1"/>
                </a:solidFill>
              </a:rPr>
              <a:t>хворих</a:t>
            </a:r>
            <a:r>
              <a:rPr lang="ru-RU" sz="1200" dirty="0">
                <a:solidFill>
                  <a:schemeClr val="tx1"/>
                </a:solidFill>
              </a:rPr>
              <a:t> </a:t>
            </a:r>
            <a:r>
              <a:rPr lang="ru-RU" sz="1200" dirty="0" err="1">
                <a:solidFill>
                  <a:schemeClr val="tx1"/>
                </a:solidFill>
              </a:rPr>
              <a:t>із</a:t>
            </a:r>
            <a:r>
              <a:rPr lang="ru-RU" sz="1200" dirty="0">
                <a:solidFill>
                  <a:schemeClr val="tx1"/>
                </a:solidFill>
              </a:rPr>
              <a:t> синдромом </a:t>
            </a:r>
            <a:r>
              <a:rPr lang="ru-RU" sz="1200" dirty="0" err="1">
                <a:solidFill>
                  <a:schemeClr val="tx1"/>
                </a:solidFill>
              </a:rPr>
              <a:t>залежності</a:t>
            </a:r>
            <a:r>
              <a:rPr lang="ru-RU" sz="1200" dirty="0">
                <a:solidFill>
                  <a:schemeClr val="tx1"/>
                </a:solidFill>
              </a:rPr>
              <a:t> </a:t>
            </a:r>
            <a:r>
              <a:rPr lang="ru-RU" sz="1200" dirty="0" err="1">
                <a:solidFill>
                  <a:schemeClr val="tx1"/>
                </a:solidFill>
              </a:rPr>
              <a:t>від</a:t>
            </a:r>
            <a:r>
              <a:rPr lang="ru-RU" sz="1200" dirty="0">
                <a:solidFill>
                  <a:schemeClr val="tx1"/>
                </a:solidFill>
              </a:rPr>
              <a:t> </a:t>
            </a:r>
            <a:r>
              <a:rPr lang="ru-RU" sz="1200" dirty="0" err="1">
                <a:solidFill>
                  <a:schemeClr val="tx1"/>
                </a:solidFill>
              </a:rPr>
              <a:t>опіоїдів</a:t>
            </a:r>
            <a:r>
              <a:rPr lang="ru-RU" sz="1200" dirty="0">
                <a:solidFill>
                  <a:schemeClr val="tx1"/>
                </a:solidFill>
              </a:rPr>
              <a:t> (</a:t>
            </a:r>
            <a:r>
              <a:rPr lang="ru-RU" sz="1200" dirty="0" err="1">
                <a:solidFill>
                  <a:schemeClr val="tx1"/>
                </a:solidFill>
              </a:rPr>
              <a:t>затв</a:t>
            </a:r>
            <a:r>
              <a:rPr lang="ru-RU" sz="1200" dirty="0">
                <a:solidFill>
                  <a:schemeClr val="tx1"/>
                </a:solidFill>
              </a:rPr>
              <a:t>. наказом МОЗ </a:t>
            </a:r>
            <a:r>
              <a:rPr lang="ru-RU" sz="1200" dirty="0" err="1">
                <a:solidFill>
                  <a:schemeClr val="tx1"/>
                </a:solidFill>
              </a:rPr>
              <a:t>України</a:t>
            </a:r>
            <a:r>
              <a:rPr lang="ru-RU" sz="1200" dirty="0">
                <a:solidFill>
                  <a:schemeClr val="tx1"/>
                </a:solidFill>
              </a:rPr>
              <a:t> </a:t>
            </a:r>
            <a:r>
              <a:rPr lang="ru-RU" sz="1200" dirty="0" err="1">
                <a:solidFill>
                  <a:schemeClr val="tx1"/>
                </a:solidFill>
              </a:rPr>
              <a:t>від</a:t>
            </a:r>
            <a:r>
              <a:rPr lang="ru-RU" sz="1200" dirty="0">
                <a:solidFill>
                  <a:schemeClr val="tx1"/>
                </a:solidFill>
              </a:rPr>
              <a:t> 10.12.2008 р. № 645)</a:t>
            </a:r>
            <a:r>
              <a:rPr lang="ru-RU" sz="1200" b="1" dirty="0" smtClean="0">
                <a:solidFill>
                  <a:schemeClr val="tx1"/>
                </a:solidFill>
              </a:rPr>
              <a:t> </a:t>
            </a:r>
            <a:endParaRPr lang="ru-RU" sz="1200" b="1" dirty="0">
              <a:solidFill>
                <a:schemeClr val="tx1"/>
              </a:solidFill>
            </a:endParaRPr>
          </a:p>
        </p:txBody>
      </p:sp>
      <p:sp>
        <p:nvSpPr>
          <p:cNvPr id="7" name="Номер слайда 6"/>
          <p:cNvSpPr>
            <a:spLocks noGrp="1"/>
          </p:cNvSpPr>
          <p:nvPr>
            <p:ph type="sldNum" sz="quarter" idx="12"/>
          </p:nvPr>
        </p:nvSpPr>
        <p:spPr/>
        <p:txBody>
          <a:bodyPr/>
          <a:lstStyle/>
          <a:p>
            <a:fld id="{0775E251-F7C5-40FD-933B-ECAFD4B5CBF4}" type="slidenum">
              <a:rPr lang="ru-RU" smtClean="0"/>
              <a:pPr/>
              <a:t>60</a:t>
            </a:fld>
            <a:endParaRPr lang="ru-RU"/>
          </a:p>
        </p:txBody>
      </p:sp>
    </p:spTree>
    <p:extLst>
      <p:ext uri="{BB962C8B-B14F-4D97-AF65-F5344CB8AC3E}">
        <p14:creationId xmlns:p14="http://schemas.microsoft.com/office/powerpoint/2010/main" val="1648217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4149" y="2895982"/>
            <a:ext cx="9905998" cy="3207224"/>
          </a:xfrm>
        </p:spPr>
        <p:txBody>
          <a:bodyPr>
            <a:normAutofit/>
          </a:bodyPr>
          <a:lstStyle/>
          <a:p>
            <a:pPr algn="ctr"/>
            <a:r>
              <a:rPr lang="uk-UA" b="1" smtClean="0">
                <a:solidFill>
                  <a:schemeClr val="tx1">
                    <a:lumMod val="65000"/>
                    <a:lumOff val="35000"/>
                  </a:schemeClr>
                </a:solidFill>
              </a:rPr>
              <a:t>Дякую за увагу !!!!!!!!!!!!!!!!!</a:t>
            </a:r>
            <a:endParaRPr lang="ru-RU" b="1">
              <a:solidFill>
                <a:schemeClr val="tx1">
                  <a:lumMod val="65000"/>
                  <a:lumOff val="35000"/>
                </a:schemeClr>
              </a:solidFill>
            </a:endParaRPr>
          </a:p>
        </p:txBody>
      </p:sp>
      <p:sp>
        <p:nvSpPr>
          <p:cNvPr id="4" name="Номер слайда 3"/>
          <p:cNvSpPr>
            <a:spLocks noGrp="1"/>
          </p:cNvSpPr>
          <p:nvPr>
            <p:ph type="sldNum" sz="quarter" idx="12"/>
          </p:nvPr>
        </p:nvSpPr>
        <p:spPr/>
        <p:txBody>
          <a:bodyPr/>
          <a:lstStyle/>
          <a:p>
            <a:fld id="{0775E251-F7C5-40FD-933B-ECAFD4B5CBF4}" type="slidenum">
              <a:rPr lang="ru-RU" smtClean="0"/>
              <a:pPr/>
              <a:t>61</a:t>
            </a:fld>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519" y="-6348"/>
            <a:ext cx="5151481" cy="6864348"/>
          </a:xfrm>
          <a:prstGeom prst="rect">
            <a:avLst/>
          </a:prstGeom>
        </p:spPr>
      </p:pic>
    </p:spTree>
    <p:extLst>
      <p:ext uri="{BB962C8B-B14F-4D97-AF65-F5344CB8AC3E}">
        <p14:creationId xmlns:p14="http://schemas.microsoft.com/office/powerpoint/2010/main" val="3316298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1847851" y="188913"/>
            <a:ext cx="8569325" cy="1223962"/>
          </a:xfrm>
          <a:prstGeom prst="bevel">
            <a:avLst>
              <a:gd name="adj" fmla="val 12500"/>
            </a:avLst>
          </a:prstGeom>
          <a:no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uk-UA" altLang="ru-RU" sz="2800" dirty="0"/>
              <a:t>Особливо небезпечні</a:t>
            </a:r>
            <a:r>
              <a:rPr lang="en-US" altLang="ru-RU" sz="2800" dirty="0"/>
              <a:t> </a:t>
            </a:r>
            <a:r>
              <a:rPr lang="uk-UA" altLang="ru-RU" sz="2800" dirty="0"/>
              <a:t>наркотичні засоби</a:t>
            </a:r>
          </a:p>
        </p:txBody>
      </p:sp>
      <p:sp>
        <p:nvSpPr>
          <p:cNvPr id="3" name="Rectangle 10"/>
          <p:cNvSpPr>
            <a:spLocks noChangeArrowheads="1"/>
          </p:cNvSpPr>
          <p:nvPr/>
        </p:nvSpPr>
        <p:spPr bwMode="auto">
          <a:xfrm>
            <a:off x="1700214" y="2000250"/>
            <a:ext cx="2916237" cy="503237"/>
          </a:xfrm>
          <a:prstGeom prst="rect">
            <a:avLst/>
          </a:prstGeom>
          <a:noFill/>
          <a:ln>
            <a:headEnd/>
            <a:tailEnd/>
          </a:ln>
        </p:spPr>
        <p:style>
          <a:lnRef idx="3">
            <a:schemeClr val="lt1"/>
          </a:lnRef>
          <a:fillRef idx="1">
            <a:schemeClr val="accent2"/>
          </a:fillRef>
          <a:effectRef idx="1">
            <a:schemeClr val="accent2"/>
          </a:effectRef>
          <a:fontRef idx="minor">
            <a:schemeClr val="lt1"/>
          </a:fontRef>
        </p:style>
        <p:txBody>
          <a:bodyPr/>
          <a:lstStyle/>
          <a:p>
            <a:pPr algn="ctr">
              <a:defRPr/>
            </a:pPr>
            <a:r>
              <a:rPr lang="uk-UA" sz="2800">
                <a:solidFill>
                  <a:sysClr val="windowText" lastClr="000000"/>
                </a:solidFill>
              </a:rPr>
              <a:t>опій</a:t>
            </a:r>
            <a:endParaRPr lang="ru-RU" sz="2800">
              <a:solidFill>
                <a:sysClr val="windowText" lastClr="000000"/>
              </a:solidFill>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63" y="2931284"/>
            <a:ext cx="2730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5153025" y="2012951"/>
            <a:ext cx="2160588" cy="523875"/>
          </a:xfrm>
          <a:prstGeom prst="rect">
            <a:avLst/>
          </a:prstGeom>
          <a:noFill/>
          <a:ln>
            <a:solidFill>
              <a:schemeClr val="tx1"/>
            </a:solidFill>
          </a:ln>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uk-UA" altLang="ru-RU" sz="2800" dirty="0">
                <a:solidFill>
                  <a:srgbClr val="000000"/>
                </a:solidFill>
              </a:rPr>
              <a:t>героїн</a:t>
            </a:r>
            <a:endParaRPr lang="ru-RU" altLang="ru-RU" sz="2800" dirty="0">
              <a:solidFill>
                <a:srgbClr val="000000"/>
              </a:solidFill>
            </a:endParaRP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75" y="2931284"/>
            <a:ext cx="287813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4"/>
          <p:cNvSpPr txBox="1">
            <a:spLocks noChangeArrowheads="1"/>
          </p:cNvSpPr>
          <p:nvPr/>
        </p:nvSpPr>
        <p:spPr bwMode="auto">
          <a:xfrm>
            <a:off x="7986712" y="2023252"/>
            <a:ext cx="2376488" cy="52322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uk-UA" altLang="ru-RU" sz="2800" dirty="0">
                <a:solidFill>
                  <a:srgbClr val="000000"/>
                </a:solidFill>
              </a:rPr>
              <a:t>кокаїн</a:t>
            </a:r>
            <a:endParaRPr lang="ru-RU" altLang="ru-RU" sz="2800" dirty="0">
              <a:solidFill>
                <a:srgbClr val="000000"/>
              </a:solidFill>
            </a:endParaRPr>
          </a:p>
        </p:txBody>
      </p:sp>
      <p:pic>
        <p:nvPicPr>
          <p:cNvPr id="92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650" y="2928109"/>
            <a:ext cx="2665412"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трелка вниз 14"/>
          <p:cNvSpPr/>
          <p:nvPr/>
        </p:nvSpPr>
        <p:spPr>
          <a:xfrm>
            <a:off x="6024564" y="1428751"/>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низ 16"/>
          <p:cNvSpPr/>
          <p:nvPr/>
        </p:nvSpPr>
        <p:spPr>
          <a:xfrm>
            <a:off x="9024939" y="1428750"/>
            <a:ext cx="4603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низ 17"/>
          <p:cNvSpPr/>
          <p:nvPr/>
        </p:nvSpPr>
        <p:spPr>
          <a:xfrm>
            <a:off x="3095625" y="1428751"/>
            <a:ext cx="71438"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28" name="Rectangle 15"/>
          <p:cNvSpPr>
            <a:spLocks noChangeArrowheads="1"/>
          </p:cNvSpPr>
          <p:nvPr/>
        </p:nvSpPr>
        <p:spPr bwMode="auto">
          <a:xfrm>
            <a:off x="1738314" y="5663821"/>
            <a:ext cx="8643937" cy="5539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uk-UA" altLang="ru-RU" i="1">
                <a:solidFill>
                  <a:srgbClr val="000000"/>
                </a:solidFill>
                <a:latin typeface="Bookman Old Style" panose="02050604050505020204" pitchFamily="18" charset="0"/>
              </a:rPr>
              <a:t>Наведені наркотичні засоби незалежно від розмірів</a:t>
            </a:r>
            <a:r>
              <a:rPr lang="en-US" altLang="ru-RU" i="1">
                <a:solidFill>
                  <a:srgbClr val="000000"/>
                </a:solidFill>
                <a:latin typeface="Bookman Old Style" panose="02050604050505020204" pitchFamily="18" charset="0"/>
              </a:rPr>
              <a:t> </a:t>
            </a:r>
            <a:r>
              <a:rPr lang="uk-UA" altLang="ru-RU" i="1">
                <a:solidFill>
                  <a:srgbClr val="000000"/>
                </a:solidFill>
                <a:latin typeface="Bookman Old Style" panose="02050604050505020204" pitchFamily="18" charset="0"/>
              </a:rPr>
              <a:t>кваліфікуються як особливо небезпечні наркотичні засоби, обіг яких заборонено</a:t>
            </a:r>
            <a:endParaRPr lang="uk-UA" altLang="ru-RU" i="1">
              <a:latin typeface="Bookman Old Style" panose="02050604050505020204" pitchFamily="18" charset="0"/>
            </a:endParaRPr>
          </a:p>
        </p:txBody>
      </p:sp>
      <p:sp>
        <p:nvSpPr>
          <p:cNvPr id="14" name="Номер слайда 13"/>
          <p:cNvSpPr>
            <a:spLocks noGrp="1"/>
          </p:cNvSpPr>
          <p:nvPr>
            <p:ph type="sldNum" sz="quarter" idx="12"/>
          </p:nvPr>
        </p:nvSpPr>
        <p:spPr/>
        <p:txBody>
          <a:bodyPr/>
          <a:lstStyle/>
          <a:p>
            <a:fld id="{0775E251-F7C5-40FD-933B-ECAFD4B5CBF4}" type="slidenum">
              <a:rPr lang="ru-RU" smtClean="0"/>
              <a:pPr/>
              <a:t>7</a:t>
            </a:fld>
            <a:endParaRPr lang="ru-RU"/>
          </a:p>
        </p:txBody>
      </p:sp>
    </p:spTree>
    <p:extLst>
      <p:ext uri="{BB962C8B-B14F-4D97-AF65-F5344CB8AC3E}">
        <p14:creationId xmlns:p14="http://schemas.microsoft.com/office/powerpoint/2010/main" val="381112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0775E251-F7C5-40FD-933B-ECAFD4B5CBF4}" type="slidenum">
              <a:rPr lang="ru-RU" smtClean="0"/>
              <a:pPr/>
              <a:t>8</a:t>
            </a:fld>
            <a:endParaRPr lang="ru-RU"/>
          </a:p>
        </p:txBody>
      </p:sp>
      <p:sp>
        <p:nvSpPr>
          <p:cNvPr id="8" name="Rectangle 1"/>
          <p:cNvSpPr>
            <a:spLocks noChangeArrowheads="1"/>
          </p:cNvSpPr>
          <p:nvPr/>
        </p:nvSpPr>
        <p:spPr bwMode="auto">
          <a:xfrm>
            <a:off x="1642277" y="4930144"/>
            <a:ext cx="9292045" cy="123110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Ці особливо небезпечні наркотичні засоби виготовляються </a:t>
            </a:r>
            <a:b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br>
            <a: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без застосування спеціального (лабораторного) обладнання з рослин, </a:t>
            </a:r>
            <a:b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br>
            <a: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культивування яких дозволено для промислових цілей за наявності </a:t>
            </a:r>
            <a:b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br>
            <a: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спеціального дозволу (ліцензії). Кількісне визначення маси цих </a:t>
            </a:r>
            <a:b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br>
            <a:r>
              <a:rPr kumimoji="0" lang="uk-UA" altLang="uk-UA" sz="16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наркотичних засобів здійснюється у перерахунку на суху речовину. </a:t>
            </a:r>
          </a:p>
        </p:txBody>
      </p:sp>
      <p:sp>
        <p:nvSpPr>
          <p:cNvPr id="9" name="Rectangle 2"/>
          <p:cNvSpPr>
            <a:spLocks noChangeArrowheads="1"/>
          </p:cNvSpPr>
          <p:nvPr/>
        </p:nvSpPr>
        <p:spPr bwMode="auto">
          <a:xfrm>
            <a:off x="463150" y="806477"/>
            <a:ext cx="5293706" cy="184665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4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   Каннабіс - цілі або різного ступеня подрібнення </a:t>
            </a:r>
            <a:r>
              <a:rPr kumimoji="0" lang="uk-UA" altLang="uk-UA" sz="2400" b="0" i="0" u="none" strike="noStrike" cap="none" normalizeH="0" baseline="0" dirty="0" smtClean="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будь-які частини </a:t>
            </a:r>
            <a:r>
              <a:rPr kumimoji="0" lang="uk-UA" altLang="uk-UA" sz="24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рослини роду коноплі або їх суміш (за винятком власне дозрілого насіння) </a:t>
            </a:r>
          </a:p>
        </p:txBody>
      </p:sp>
      <p:sp>
        <p:nvSpPr>
          <p:cNvPr id="10" name="Rectangle 3"/>
          <p:cNvSpPr>
            <a:spLocks noChangeArrowheads="1"/>
          </p:cNvSpPr>
          <p:nvPr/>
        </p:nvSpPr>
        <p:spPr bwMode="auto">
          <a:xfrm>
            <a:off x="6190231" y="789994"/>
            <a:ext cx="5520622" cy="184665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   </a:t>
            </a:r>
            <a:r>
              <a:rPr kumimoji="0" lang="uk-UA" altLang="uk-UA" sz="24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Макова солома - цілі або різного ступеня подрібнення будь-які частини   рослини виду "мак снотворний" або їх суміш (за винятком власне дозрілого насіння) </a:t>
            </a:r>
          </a:p>
        </p:txBody>
      </p:sp>
      <p:sp>
        <p:nvSpPr>
          <p:cNvPr id="7" name="Rectangle 5"/>
          <p:cNvSpPr>
            <a:spLocks noChangeArrowheads="1"/>
          </p:cNvSpPr>
          <p:nvPr/>
        </p:nvSpPr>
        <p:spPr bwMode="auto">
          <a:xfrm>
            <a:off x="463150" y="2996654"/>
            <a:ext cx="692932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Calibri" panose="020F0502020204030204" pitchFamily="34" charset="0"/>
              </a:rPr>
              <a:t>Єдина Конвенція про наркотичні засоби 1961 року </a:t>
            </a:r>
          </a:p>
          <a:p>
            <a:pPr marL="0" marR="0" lvl="0" indent="0" algn="l" defTabSz="914400" rtl="0" eaLnBrk="0" fontAlgn="base" latinLnBrk="0" hangingPunct="0">
              <a:lnSpc>
                <a:spcPct val="100000"/>
              </a:lnSpc>
              <a:spcBef>
                <a:spcPct val="0"/>
              </a:spcBef>
              <a:spcAft>
                <a:spcPct val="0"/>
              </a:spcAft>
              <a:buClrTx/>
              <a:buSzTx/>
              <a:buFontTx/>
              <a:buNone/>
              <a:tabLst/>
            </a:pPr>
            <a:r>
              <a:rPr lang="uk-UA" sz="2000" b="1" dirty="0" smtClean="0">
                <a:latin typeface="Calibri" panose="020F0502020204030204" pitchFamily="34" charset="0"/>
              </a:rPr>
              <a:t>Ст.1 б) </a:t>
            </a:r>
            <a:r>
              <a:rPr kumimoji="0" lang="uk-UA" sz="2000" b="1" i="0" u="none" strike="noStrike" cap="none" normalizeH="0" baseline="0" dirty="0" smtClean="0">
                <a:ln>
                  <a:noFill/>
                </a:ln>
                <a:solidFill>
                  <a:schemeClr val="tx1"/>
                </a:solidFill>
                <a:effectLst/>
                <a:latin typeface="Calibri" panose="020F0502020204030204" pitchFamily="34" charset="0"/>
              </a:rPr>
              <a:t>"Каннабіс" </a:t>
            </a:r>
            <a:r>
              <a:rPr kumimoji="0" lang="uk-UA" sz="2000" b="1" i="0" u="none" strike="noStrike" cap="none" normalizeH="0" baseline="0" dirty="0" smtClean="0">
                <a:ln>
                  <a:noFill/>
                </a:ln>
                <a:solidFill>
                  <a:srgbClr val="FF0000"/>
                </a:solidFill>
                <a:effectLst/>
                <a:latin typeface="Calibri" panose="020F0502020204030204" pitchFamily="34" charset="0"/>
              </a:rPr>
              <a:t>це верхівки рослин </a:t>
            </a:r>
            <a:r>
              <a:rPr kumimoji="0" lang="uk-UA" sz="2000" b="1" i="0" u="none" strike="noStrike" cap="none" normalizeH="0" baseline="0" dirty="0" err="1" smtClean="0">
                <a:ln>
                  <a:noFill/>
                </a:ln>
                <a:solidFill>
                  <a:srgbClr val="FF0000"/>
                </a:solidFill>
                <a:effectLst/>
                <a:latin typeface="Calibri" panose="020F0502020204030204" pitchFamily="34" charset="0"/>
              </a:rPr>
              <a:t>каннабіс</a:t>
            </a:r>
            <a:r>
              <a:rPr kumimoji="0" lang="uk-UA" sz="2000" b="1" i="0" u="none" strike="noStrike" cap="none" normalizeH="0" baseline="0" dirty="0" smtClean="0">
                <a:ln>
                  <a:noFill/>
                </a:ln>
                <a:solidFill>
                  <a:srgbClr val="FF0000"/>
                </a:solidFill>
                <a:effectLst/>
                <a:latin typeface="Calibri" panose="020F0502020204030204" pitchFamily="34" charset="0"/>
              </a:rPr>
              <a:t> з квітками та плодами</a:t>
            </a:r>
            <a:r>
              <a:rPr kumimoji="0" lang="uk-UA" sz="2000" b="1" i="0" u="none" strike="noStrike" cap="none" normalizeH="0" baseline="0" dirty="0" smtClean="0">
                <a:ln>
                  <a:noFill/>
                </a:ln>
                <a:solidFill>
                  <a:schemeClr val="tx1"/>
                </a:solidFill>
                <a:effectLst/>
                <a:latin typeface="Calibri" panose="020F0502020204030204" pitchFamily="34" charset="0"/>
              </a:rPr>
              <a:t> (за винятком насіння та листя</a:t>
            </a:r>
            <a:r>
              <a:rPr lang="uk-UA" sz="2000" b="1" dirty="0" smtClean="0">
                <a:latin typeface="Calibri" panose="020F0502020204030204" pitchFamily="34" charset="0"/>
              </a:rPr>
              <a:t>, якщо вони не супроводжуються верхівками), з яких не була виділена смола, хоч би якими назвами вони не були означені.</a:t>
            </a:r>
            <a:r>
              <a:rPr kumimoji="0" lang="uk-UA" sz="2000" b="1" i="0" u="none" strike="noStrike" cap="none" normalizeH="0" baseline="0" dirty="0" smtClean="0">
                <a:ln>
                  <a:noFill/>
                </a:ln>
                <a:solidFill>
                  <a:schemeClr val="tx1"/>
                </a:solidFill>
                <a:effectLst/>
                <a:latin typeface="Calibri" panose="020F0502020204030204" pitchFamily="34" charset="0"/>
              </a:rPr>
              <a:t> </a:t>
            </a:r>
          </a:p>
        </p:txBody>
      </p:sp>
    </p:spTree>
    <p:extLst>
      <p:ext uri="{BB962C8B-B14F-4D97-AF65-F5344CB8AC3E}">
        <p14:creationId xmlns:p14="http://schemas.microsoft.com/office/powerpoint/2010/main" val="998023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549" y="51254"/>
            <a:ext cx="10290412" cy="1080120"/>
          </a:xfrm>
        </p:spPr>
        <p:txBody>
          <a:bodyPr>
            <a:normAutofit/>
          </a:bodyPr>
          <a:lstStyle/>
          <a:p>
            <a:pPr algn="ctr"/>
            <a:r>
              <a:rPr lang="uk-UA" sz="2400" dirty="0" smtClean="0">
                <a:latin typeface="Tahoma" panose="020B0604030504040204" pitchFamily="34" charset="0"/>
                <a:ea typeface="Tahoma" panose="020B0604030504040204" pitchFamily="34" charset="0"/>
                <a:cs typeface="Tahoma" panose="020B0604030504040204" pitchFamily="34" charset="0"/>
              </a:rPr>
              <a:t>Кримінальні </a:t>
            </a:r>
            <a:r>
              <a:rPr lang="uk-UA" sz="2400" dirty="0">
                <a:latin typeface="Tahoma" panose="020B0604030504040204" pitchFamily="34" charset="0"/>
                <a:ea typeface="Tahoma" panose="020B0604030504040204" pitchFamily="34" charset="0"/>
                <a:cs typeface="Tahoma" panose="020B0604030504040204" pitchFamily="34" charset="0"/>
              </a:rPr>
              <a:t>правопорушення у сфері обігу наркотичних засобів</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uk-UA" sz="2400" dirty="0" smtClean="0">
                <a:latin typeface="Tahoma" panose="020B0604030504040204" pitchFamily="34" charset="0"/>
                <a:ea typeface="Tahoma" panose="020B0604030504040204" pitchFamily="34" charset="0"/>
                <a:cs typeface="Tahoma" panose="020B0604030504040204" pitchFamily="34" charset="0"/>
              </a:rPr>
              <a:t>Розділ </a:t>
            </a:r>
            <a:r>
              <a:rPr lang="uk-UA" sz="2400" dirty="0">
                <a:latin typeface="Tahoma" panose="020B0604030504040204" pitchFamily="34" charset="0"/>
                <a:ea typeface="Tahoma" panose="020B0604030504040204" pitchFamily="34" charset="0"/>
                <a:cs typeface="Tahoma" panose="020B0604030504040204" pitchFamily="34" charset="0"/>
              </a:rPr>
              <a:t>XIII</a:t>
            </a:r>
            <a:r>
              <a:rPr lang="en-US" sz="2400" dirty="0">
                <a:latin typeface="Tahoma" panose="020B0604030504040204" pitchFamily="34" charset="0"/>
                <a:ea typeface="Tahoma" panose="020B0604030504040204" pitchFamily="34" charset="0"/>
                <a:cs typeface="Tahoma" panose="020B0604030504040204" pitchFamily="34" charset="0"/>
              </a:rPr>
              <a:t> </a:t>
            </a:r>
            <a:r>
              <a:rPr lang="uk-UA" sz="2400" dirty="0">
                <a:latin typeface="Tahoma" panose="020B0604030504040204" pitchFamily="34" charset="0"/>
                <a:ea typeface="Tahoma" panose="020B0604030504040204" pitchFamily="34" charset="0"/>
                <a:cs typeface="Tahoma" panose="020B0604030504040204" pitchFamily="34" charset="0"/>
              </a:rPr>
              <a:t>ККУ </a:t>
            </a:r>
            <a:r>
              <a:rPr lang="uk-UA" sz="2400" dirty="0" smtClean="0">
                <a:latin typeface="Tahoma" panose="020B0604030504040204" pitchFamily="34" charset="0"/>
                <a:ea typeface="Tahoma" panose="020B0604030504040204" pitchFamily="34" charset="0"/>
                <a:cs typeface="Tahoma" panose="020B0604030504040204" pitchFamily="34" charset="0"/>
              </a:rPr>
              <a:t>ст.ст.305-321-1</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uk-UA" sz="2400" dirty="0">
                <a:latin typeface="Tahoma" panose="020B0604030504040204" pitchFamily="34" charset="0"/>
                <a:ea typeface="Tahoma" panose="020B0604030504040204" pitchFamily="34" charset="0"/>
                <a:cs typeface="Tahoma" panose="020B0604030504040204" pitchFamily="34" charset="0"/>
              </a:rPr>
              <a:t>.</a:t>
            </a:r>
          </a:p>
        </p:txBody>
      </p:sp>
      <p:sp>
        <p:nvSpPr>
          <p:cNvPr id="3" name="Объект 2"/>
          <p:cNvSpPr>
            <a:spLocks noGrp="1"/>
          </p:cNvSpPr>
          <p:nvPr>
            <p:ph sz="half" idx="1"/>
          </p:nvPr>
        </p:nvSpPr>
        <p:spPr>
          <a:xfrm>
            <a:off x="655093" y="1241946"/>
            <a:ext cx="10850352" cy="5295332"/>
          </a:xfrm>
        </p:spPr>
        <p:txBody>
          <a:bodyPr>
            <a:noAutofit/>
          </a:bodyPr>
          <a:lstStyle/>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305.</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Контрабанда наркотичних засобів, психотропних речовин, їх аналогів чи прекурсорів або фальсифікованих лікарських засобів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306.</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Використання коштів, здобутих від незаконного обігу наркотичних засобів, психотропних речовин, їх аналогів, прекурсорів, отруйних чи сильнодіючих речовин або отруйних чи сильнодіючих лікарських засобів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307.</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виробництво, виготовлення, придбання, зберігання, перевезення, пересилання чи збут наркотичних засобів, психотропних речовин або їх аналогів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308.</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Викрадення, привласнення, вимагання наркотичних засобів, психотропних речовин або їх аналогів чи заволодіння ними шляхом шахрайства або зловживання службовим становищем</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309.</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виробництво, виготовлення, придбання, зберігання, перевезення чи пересилання наркотичних засобів, психотропних речовин або їх аналогів без мети збуту</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310.</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Посів або вирощування снотворного маку чи конопель</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311.</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Незаконне виробництво, виготовлення, придбання, зберігання, перевезення чи пересилання прекурсорів</a:t>
            </a:r>
          </a:p>
          <a:p>
            <a:r>
              <a:rPr lang="uk-UA" sz="1600" b="1" dirty="0">
                <a:solidFill>
                  <a:schemeClr val="tx1"/>
                </a:solidFill>
                <a:latin typeface="Tahoma" panose="020B0604030504040204" pitchFamily="34" charset="0"/>
                <a:ea typeface="Tahoma" panose="020B0604030504040204" pitchFamily="34" charset="0"/>
                <a:cs typeface="Tahoma" panose="020B0604030504040204" pitchFamily="34" charset="0"/>
              </a:rPr>
              <a:t>Стаття 312.</a:t>
            </a:r>
            <a:r>
              <a:rPr lang="uk-UA" sz="1600" dirty="0">
                <a:solidFill>
                  <a:schemeClr val="tx1"/>
                </a:solidFill>
                <a:latin typeface="Tahoma" panose="020B0604030504040204" pitchFamily="34" charset="0"/>
                <a:ea typeface="Tahoma" panose="020B0604030504040204" pitchFamily="34" charset="0"/>
                <a:cs typeface="Tahoma" panose="020B0604030504040204" pitchFamily="34" charset="0"/>
              </a:rPr>
              <a:t> Викрадення, привласнення, вимагання прекурсорів або заволодіння ними шляхом шахрайства або зловживання службовим становищем</a:t>
            </a:r>
          </a:p>
          <a:p>
            <a:endParaRPr lang="uk-UA" sz="1000" dirty="0">
              <a:solidFill>
                <a:schemeClr val="tx1"/>
              </a:solidFill>
            </a:endParaRPr>
          </a:p>
        </p:txBody>
      </p:sp>
      <p:sp>
        <p:nvSpPr>
          <p:cNvPr id="5" name="Номер слайда 4"/>
          <p:cNvSpPr>
            <a:spLocks noGrp="1"/>
          </p:cNvSpPr>
          <p:nvPr>
            <p:ph type="sldNum" sz="quarter" idx="12"/>
          </p:nvPr>
        </p:nvSpPr>
        <p:spPr/>
        <p:txBody>
          <a:bodyPr/>
          <a:lstStyle/>
          <a:p>
            <a:fld id="{0775E251-F7C5-40FD-933B-ECAFD4B5CBF4}" type="slidenum">
              <a:rPr lang="ru-RU" smtClean="0"/>
              <a:pPr/>
              <a:t>9</a:t>
            </a:fld>
            <a:endParaRPr lang="ru-RU"/>
          </a:p>
        </p:txBody>
      </p:sp>
    </p:spTree>
    <p:extLst>
      <p:ext uri="{BB962C8B-B14F-4D97-AF65-F5344CB8AC3E}">
        <p14:creationId xmlns:p14="http://schemas.microsoft.com/office/powerpoint/2010/main" val="222169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Медіана">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1262</TotalTime>
  <Words>5172</Words>
  <Application>Microsoft Office PowerPoint</Application>
  <PresentationFormat>Широкий екран</PresentationFormat>
  <Paragraphs>555</Paragraphs>
  <Slides>61</Slides>
  <Notes>6</Notes>
  <HiddenSlides>0</HiddenSlides>
  <MMClips>0</MMClips>
  <ScaleCrop>false</ScaleCrop>
  <HeadingPairs>
    <vt:vector size="6" baseType="variant">
      <vt:variant>
        <vt:lpstr>Використані шрифти</vt:lpstr>
      </vt:variant>
      <vt:variant>
        <vt:i4>12</vt:i4>
      </vt:variant>
      <vt:variant>
        <vt:lpstr>Тема</vt:lpstr>
      </vt:variant>
      <vt:variant>
        <vt:i4>1</vt:i4>
      </vt:variant>
      <vt:variant>
        <vt:lpstr>Заголовки слайдів</vt:lpstr>
      </vt:variant>
      <vt:variant>
        <vt:i4>61</vt:i4>
      </vt:variant>
    </vt:vector>
  </HeadingPairs>
  <TitlesOfParts>
    <vt:vector size="74" baseType="lpstr">
      <vt:lpstr>Arial</vt:lpstr>
      <vt:lpstr>Bookman Old Style</vt:lpstr>
      <vt:lpstr>Calibri</vt:lpstr>
      <vt:lpstr>Century Gothic</vt:lpstr>
      <vt:lpstr>Courier New</vt:lpstr>
      <vt:lpstr>Garamond</vt:lpstr>
      <vt:lpstr>PF Centro Sans Pro</vt:lpstr>
      <vt:lpstr>Tahoma</vt:lpstr>
      <vt:lpstr>Times New Roman</vt:lpstr>
      <vt:lpstr>Trebuchet MS</vt:lpstr>
      <vt:lpstr>Wingdings</vt:lpstr>
      <vt:lpstr>Wingdings 3</vt:lpstr>
      <vt:lpstr>Сектор</vt:lpstr>
      <vt:lpstr>Презентація PowerPoint</vt:lpstr>
      <vt:lpstr>Презентація PowerPoint</vt:lpstr>
      <vt:lpstr>Презентація PowerPoint</vt:lpstr>
      <vt:lpstr> </vt:lpstr>
      <vt:lpstr>Презентація PowerPoint</vt:lpstr>
      <vt:lpstr>Презентація PowerPoint</vt:lpstr>
      <vt:lpstr>Презентація PowerPoint</vt:lpstr>
      <vt:lpstr>Презентація PowerPoint</vt:lpstr>
      <vt:lpstr>Кримінальні правопорушення у сфері обігу наркотичних засобів (Розділ XIII ККУ ст.ст.305-321-1).</vt:lpstr>
      <vt:lpstr>Кримінальні правопорушення у сфері обігу наркотичних засобів (Розділ XIII ККУ ст.ст.305-321-1).</vt:lpstr>
      <vt:lpstr>Презентація PowerPoint</vt:lpstr>
      <vt:lpstr>    Злочини у сфері обігу наркотичних засобів, психотропних речовин, їх аналогів та прекурсорів.</vt:lpstr>
      <vt:lpstr>Ознаки наркотичних засобів, психотропних речовин як предмету злочину</vt:lpstr>
      <vt:lpstr>Ваш клієнт наркозалежний</vt:lpstr>
      <vt:lpstr>Ваш клієнт наркозалежний</vt:lpstr>
      <vt:lpstr>Право на медичну допомогу. Замісна підтримувальна терапія.</vt:lpstr>
      <vt:lpstr>Основні види порушень прав                 наркозалежних осіб:</vt:lpstr>
      <vt:lpstr>Порушення недоторканості житла. </vt:lpstr>
      <vt:lpstr>Обшук (ст.234-235 КПК України).</vt:lpstr>
      <vt:lpstr>Презентація PowerPoint</vt:lpstr>
      <vt:lpstr>Огляд (ст.237 КПК України)</vt:lpstr>
      <vt:lpstr>Презентація PowerPoint</vt:lpstr>
      <vt:lpstr>Презентація PowerPoint</vt:lpstr>
      <vt:lpstr>Презентація PowerPoint</vt:lpstr>
      <vt:lpstr>Презентація PowerPoint</vt:lpstr>
      <vt:lpstr> Оперативна закупка як вид негласних слідчих  (розшукових) дій (Глава 21 КПКУ/Інструкція НСРД).</vt:lpstr>
      <vt:lpstr>Застосування оперативної закупки</vt:lpstr>
      <vt:lpstr>Алгоритм виконання дій правоохоронними органами для проведення ОЗ</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Види експертиз</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Звільнення від кримінальної відповідальності на підставі заохочувальних норм КК України</vt:lpstr>
      <vt:lpstr>Дякую за увагу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dc:creator>
  <cp:lastModifiedBy>Ros Nik</cp:lastModifiedBy>
  <cp:revision>127</cp:revision>
  <cp:lastPrinted>2017-04-08T05:41:13Z</cp:lastPrinted>
  <dcterms:created xsi:type="dcterms:W3CDTF">2015-10-18T12:33:51Z</dcterms:created>
  <dcterms:modified xsi:type="dcterms:W3CDTF">2017-04-08T05:42:16Z</dcterms:modified>
</cp:coreProperties>
</file>